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4"/>
  </p:sldMasterIdLst>
  <p:notesMasterIdLst>
    <p:notesMasterId r:id="rId84"/>
  </p:notesMasterIdLst>
  <p:handoutMasterIdLst>
    <p:handoutMasterId r:id="rId85"/>
  </p:handoutMasterIdLst>
  <p:sldIdLst>
    <p:sldId id="275" r:id="rId5"/>
    <p:sldId id="777" r:id="rId6"/>
    <p:sldId id="778" r:id="rId7"/>
    <p:sldId id="671" r:id="rId8"/>
    <p:sldId id="699" r:id="rId9"/>
    <p:sldId id="701" r:id="rId10"/>
    <p:sldId id="800" r:id="rId11"/>
    <p:sldId id="715" r:id="rId12"/>
    <p:sldId id="716" r:id="rId13"/>
    <p:sldId id="707" r:id="rId14"/>
    <p:sldId id="713" r:id="rId15"/>
    <p:sldId id="685" r:id="rId16"/>
    <p:sldId id="686" r:id="rId17"/>
    <p:sldId id="684" r:id="rId18"/>
    <p:sldId id="673" r:id="rId19"/>
    <p:sldId id="725" r:id="rId20"/>
    <p:sldId id="719" r:id="rId21"/>
    <p:sldId id="677" r:id="rId22"/>
    <p:sldId id="678" r:id="rId23"/>
    <p:sldId id="679" r:id="rId24"/>
    <p:sldId id="690" r:id="rId25"/>
    <p:sldId id="691" r:id="rId26"/>
    <p:sldId id="680" r:id="rId27"/>
    <p:sldId id="681" r:id="rId28"/>
    <p:sldId id="683" r:id="rId29"/>
    <p:sldId id="732" r:id="rId30"/>
    <p:sldId id="733" r:id="rId31"/>
    <p:sldId id="734" r:id="rId32"/>
    <p:sldId id="735" r:id="rId33"/>
    <p:sldId id="736" r:id="rId34"/>
    <p:sldId id="737" r:id="rId35"/>
    <p:sldId id="738" r:id="rId36"/>
    <p:sldId id="739" r:id="rId37"/>
    <p:sldId id="751" r:id="rId38"/>
    <p:sldId id="752" r:id="rId39"/>
    <p:sldId id="753" r:id="rId40"/>
    <p:sldId id="754" r:id="rId41"/>
    <p:sldId id="755" r:id="rId42"/>
    <p:sldId id="756" r:id="rId43"/>
    <p:sldId id="757" r:id="rId44"/>
    <p:sldId id="758" r:id="rId45"/>
    <p:sldId id="759" r:id="rId46"/>
    <p:sldId id="760" r:id="rId47"/>
    <p:sldId id="761" r:id="rId48"/>
    <p:sldId id="762" r:id="rId49"/>
    <p:sldId id="763" r:id="rId50"/>
    <p:sldId id="764" r:id="rId51"/>
    <p:sldId id="765" r:id="rId52"/>
    <p:sldId id="766" r:id="rId53"/>
    <p:sldId id="767" r:id="rId54"/>
    <p:sldId id="768" r:id="rId55"/>
    <p:sldId id="769" r:id="rId56"/>
    <p:sldId id="770" r:id="rId57"/>
    <p:sldId id="771" r:id="rId58"/>
    <p:sldId id="772" r:id="rId59"/>
    <p:sldId id="773" r:id="rId60"/>
    <p:sldId id="774" r:id="rId61"/>
    <p:sldId id="775" r:id="rId62"/>
    <p:sldId id="776" r:id="rId63"/>
    <p:sldId id="801" r:id="rId64"/>
    <p:sldId id="711" r:id="rId65"/>
    <p:sldId id="708" r:id="rId66"/>
    <p:sldId id="269" r:id="rId67"/>
    <p:sldId id="779" r:id="rId68"/>
    <p:sldId id="780" r:id="rId69"/>
    <p:sldId id="781" r:id="rId70"/>
    <p:sldId id="782" r:id="rId71"/>
    <p:sldId id="783" r:id="rId72"/>
    <p:sldId id="789" r:id="rId73"/>
    <p:sldId id="790" r:id="rId74"/>
    <p:sldId id="791" r:id="rId75"/>
    <p:sldId id="792" r:id="rId76"/>
    <p:sldId id="793" r:id="rId77"/>
    <p:sldId id="794" r:id="rId78"/>
    <p:sldId id="795" r:id="rId79"/>
    <p:sldId id="796" r:id="rId80"/>
    <p:sldId id="797" r:id="rId81"/>
    <p:sldId id="798" r:id="rId82"/>
    <p:sldId id="799"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ngupta, Suchandra (Cognizant)" initials="SS(" lastIdx="7" clrIdx="0">
    <p:extLst>
      <p:ext uri="{19B8F6BF-5375-455C-9EA6-DF929625EA0E}">
        <p15:presenceInfo xmlns:p15="http://schemas.microsoft.com/office/powerpoint/2012/main" userId="S-1-5-21-1178368992-402679808-390482200-150793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232"/>
    <a:srgbClr val="683100"/>
    <a:srgbClr val="484848"/>
    <a:srgbClr val="6D823F"/>
    <a:srgbClr val="F4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8569" autoAdjust="0"/>
  </p:normalViewPr>
  <p:slideViewPr>
    <p:cSldViewPr snapToGrid="0">
      <p:cViewPr varScale="1">
        <p:scale>
          <a:sx n="73" d="100"/>
          <a:sy n="73" d="100"/>
        </p:scale>
        <p:origin x="510" y="72"/>
      </p:cViewPr>
      <p:guideLst>
        <p:guide orient="horz" pos="2160"/>
        <p:guide pos="3840"/>
      </p:guideLst>
    </p:cSldViewPr>
  </p:slideViewPr>
  <p:notesTextViewPr>
    <p:cViewPr>
      <p:scale>
        <a:sx n="1" d="1"/>
        <a:sy n="1" d="1"/>
      </p:scale>
      <p:origin x="0" y="0"/>
    </p:cViewPr>
  </p:notesTextViewPr>
  <p:sorterViewPr>
    <p:cViewPr>
      <p:scale>
        <a:sx n="100" d="100"/>
        <a:sy n="100" d="100"/>
      </p:scale>
      <p:origin x="0" y="-121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11/6/2020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dirty="0"/>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11/6/2020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Notification</a:t>
            </a:r>
            <a:r>
              <a:rPr lang="en-US" baseline="0" dirty="0" smtClean="0"/>
              <a:t> to User 1 Stating the Success of the Process </a:t>
            </a:r>
            <a:endParaRPr lang="en-US" dirty="0"/>
          </a:p>
        </p:txBody>
      </p:sp>
      <p:sp>
        <p:nvSpPr>
          <p:cNvPr id="4" name="Slide Number Placeholder 3"/>
          <p:cNvSpPr>
            <a:spLocks noGrp="1"/>
          </p:cNvSpPr>
          <p:nvPr>
            <p:ph type="sldNum" sz="quarter" idx="10"/>
          </p:nvPr>
        </p:nvSpPr>
        <p:spPr/>
        <p:txBody>
          <a:bodyPr/>
          <a:lstStyle/>
          <a:p>
            <a:fld id="{1CA43DB3-0A0B-45B0-BD42-63EF0E32ADC0}" type="slidenum">
              <a:rPr lang="en-US" smtClean="0"/>
              <a:t>11</a:t>
            </a:fld>
            <a:endParaRPr lang="en-US"/>
          </a:p>
        </p:txBody>
      </p:sp>
    </p:spTree>
    <p:extLst>
      <p:ext uri="{BB962C8B-B14F-4D97-AF65-F5344CB8AC3E}">
        <p14:creationId xmlns:p14="http://schemas.microsoft.com/office/powerpoint/2010/main" val="67388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45</a:t>
            </a:fld>
            <a:endParaRPr lang="en-US" dirty="0"/>
          </a:p>
        </p:txBody>
      </p:sp>
    </p:spTree>
    <p:extLst>
      <p:ext uri="{BB962C8B-B14F-4D97-AF65-F5344CB8AC3E}">
        <p14:creationId xmlns:p14="http://schemas.microsoft.com/office/powerpoint/2010/main" val="3568869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54</a:t>
            </a:fld>
            <a:endParaRPr lang="en-US" dirty="0"/>
          </a:p>
        </p:txBody>
      </p:sp>
    </p:spTree>
    <p:extLst>
      <p:ext uri="{BB962C8B-B14F-4D97-AF65-F5344CB8AC3E}">
        <p14:creationId xmlns:p14="http://schemas.microsoft.com/office/powerpoint/2010/main" val="1035236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55</a:t>
            </a:fld>
            <a:endParaRPr lang="en-US" dirty="0"/>
          </a:p>
        </p:txBody>
      </p:sp>
    </p:spTree>
    <p:extLst>
      <p:ext uri="{BB962C8B-B14F-4D97-AF65-F5344CB8AC3E}">
        <p14:creationId xmlns:p14="http://schemas.microsoft.com/office/powerpoint/2010/main" val="138584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58</a:t>
            </a:fld>
            <a:endParaRPr lang="en-US" dirty="0"/>
          </a:p>
        </p:txBody>
      </p:sp>
    </p:spTree>
    <p:extLst>
      <p:ext uri="{BB962C8B-B14F-4D97-AF65-F5344CB8AC3E}">
        <p14:creationId xmlns:p14="http://schemas.microsoft.com/office/powerpoint/2010/main" val="3680657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 Whit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3" name="Picture 2" descr="PATH_perspect2.jpg"/>
          <p:cNvPicPr>
            <a:picLocks noChangeAspect="1"/>
          </p:cNvPicPr>
          <p:nvPr/>
        </p:nvPicPr>
        <p:blipFill rotWithShape="1">
          <a:blip r:embed="rId2" cstate="email">
            <a:extLst>
              <a:ext uri="{28A0092B-C50C-407E-A947-70E740481C1C}">
                <a14:useLocalDpi xmlns:a14="http://schemas.microsoft.com/office/drawing/2010/main"/>
              </a:ext>
            </a:extLst>
          </a:blip>
          <a:srcRect t="14635" b="6070"/>
          <a:stretch/>
        </p:blipFill>
        <p:spPr>
          <a:xfrm>
            <a:off x="0" y="0"/>
            <a:ext cx="11531600" cy="6858000"/>
          </a:xfrm>
          <a:prstGeom prst="rect">
            <a:avLst/>
          </a:prstGeom>
        </p:spPr>
      </p:pic>
      <p:sp>
        <p:nvSpPr>
          <p:cNvPr id="9" name="Rectangle 8"/>
          <p:cNvSpPr/>
          <p:nvPr/>
        </p:nvSpPr>
        <p:spPr>
          <a:xfrm>
            <a:off x="0" y="2583543"/>
            <a:ext cx="12192000" cy="2433736"/>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846" dirty="0"/>
          </a:p>
        </p:txBody>
      </p:sp>
      <p:sp>
        <p:nvSpPr>
          <p:cNvPr id="11" name="TextBox 10"/>
          <p:cNvSpPr txBox="1"/>
          <p:nvPr/>
        </p:nvSpPr>
        <p:spPr>
          <a:xfrm>
            <a:off x="558808" y="6259288"/>
            <a:ext cx="2564191" cy="234360"/>
          </a:xfrm>
          <a:prstGeom prst="rect">
            <a:avLst/>
          </a:prstGeom>
          <a:noFill/>
        </p:spPr>
        <p:txBody>
          <a:bodyPr wrap="square" rtlCol="0">
            <a:spAutoFit/>
          </a:bodyPr>
          <a:lstStyle/>
          <a:p>
            <a:r>
              <a:rPr lang="en-US" sz="923" dirty="0" smtClean="0">
                <a:solidFill>
                  <a:schemeClr val="bg1"/>
                </a:solidFill>
                <a:latin typeface="Arial"/>
                <a:cs typeface="Arial"/>
              </a:rPr>
              <a:t>© 2016 Cognizant </a:t>
            </a:r>
            <a:endParaRPr lang="en-US" sz="923" dirty="0">
              <a:solidFill>
                <a:schemeClr val="bg1"/>
              </a:solidFill>
              <a:latin typeface="Arial"/>
              <a:cs typeface="Arial"/>
            </a:endParaRPr>
          </a:p>
        </p:txBody>
      </p:sp>
      <p:pic>
        <p:nvPicPr>
          <p:cNvPr id="10" name="Picture 9" descr="Cognizant_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4134" y="449765"/>
            <a:ext cx="3010872" cy="912745"/>
          </a:xfrm>
          <a:prstGeom prst="rect">
            <a:avLst/>
          </a:prstGeom>
        </p:spPr>
      </p:pic>
      <p:sp>
        <p:nvSpPr>
          <p:cNvPr id="12" name="Text Placeholder 12"/>
          <p:cNvSpPr>
            <a:spLocks noGrp="1"/>
          </p:cNvSpPr>
          <p:nvPr>
            <p:ph type="body" sz="quarter" idx="13" hasCustomPrompt="1"/>
          </p:nvPr>
        </p:nvSpPr>
        <p:spPr>
          <a:xfrm>
            <a:off x="558808" y="2830710"/>
            <a:ext cx="11046177" cy="572305"/>
          </a:xfrm>
          <a:prstGeom prst="rect">
            <a:avLst/>
          </a:prstGeom>
        </p:spPr>
        <p:txBody>
          <a:bodyPr>
            <a:normAutofit/>
          </a:bodyPr>
          <a:lstStyle>
            <a:lvl1pPr marL="0" indent="0">
              <a:buNone/>
              <a:defRPr sz="1846">
                <a:solidFill>
                  <a:schemeClr val="bg1"/>
                </a:solidFill>
                <a:latin typeface="Arial"/>
                <a:cs typeface="Arial"/>
              </a:defRPr>
            </a:lvl1pPr>
          </a:lstStyle>
          <a:p>
            <a:pPr lvl="0"/>
            <a:r>
              <a:rPr lang="en-US" dirty="0" smtClean="0"/>
              <a:t>Date</a:t>
            </a:r>
            <a:endParaRPr lang="en-US" dirty="0"/>
          </a:p>
        </p:txBody>
      </p:sp>
      <p:sp>
        <p:nvSpPr>
          <p:cNvPr id="14" name="Text Placeholder 14"/>
          <p:cNvSpPr>
            <a:spLocks noGrp="1"/>
          </p:cNvSpPr>
          <p:nvPr>
            <p:ph type="body" sz="quarter" idx="14" hasCustomPrompt="1"/>
          </p:nvPr>
        </p:nvSpPr>
        <p:spPr>
          <a:xfrm>
            <a:off x="558808" y="3411752"/>
            <a:ext cx="11046177" cy="597408"/>
          </a:xfrm>
          <a:prstGeom prst="rect">
            <a:avLst/>
          </a:prstGeom>
        </p:spPr>
        <p:txBody>
          <a:bodyPr wrap="square">
            <a:spAutoFit/>
          </a:bodyPr>
          <a:lstStyle>
            <a:lvl1pPr marL="0" indent="0">
              <a:lnSpc>
                <a:spcPct val="100000"/>
              </a:lnSpc>
              <a:buNone/>
              <a:defRPr sz="3282" baseline="0">
                <a:solidFill>
                  <a:srgbClr val="0099CC"/>
                </a:solidFill>
                <a:latin typeface="Calibri" panose="020F0502020204030204" pitchFamily="34" charset="0"/>
                <a:cs typeface="Calibri" panose="020F0502020204030204" pitchFamily="34" charset="0"/>
              </a:defRPr>
            </a:lvl1pPr>
            <a:lvl2pPr marL="468904" indent="0">
              <a:buNone/>
              <a:defRPr/>
            </a:lvl2pPr>
            <a:lvl3pPr marL="937809" indent="0">
              <a:buNone/>
              <a:defRPr/>
            </a:lvl3pPr>
            <a:lvl4pPr marL="1406713" indent="0">
              <a:buNone/>
              <a:defRPr/>
            </a:lvl4pPr>
            <a:lvl5pPr marL="1875617" indent="0">
              <a:buNone/>
              <a:defRPr/>
            </a:lvl5pPr>
          </a:lstStyle>
          <a:p>
            <a:pPr lvl="0"/>
            <a:r>
              <a:rPr lang="en-US" dirty="0" smtClean="0"/>
              <a:t>PRESENTATION TITLE GOES HERE</a:t>
            </a:r>
          </a:p>
        </p:txBody>
      </p:sp>
      <p:sp>
        <p:nvSpPr>
          <p:cNvPr id="17" name="Text Placeholder 12"/>
          <p:cNvSpPr>
            <a:spLocks noGrp="1"/>
          </p:cNvSpPr>
          <p:nvPr>
            <p:ph type="body" sz="quarter" idx="15" hasCustomPrompt="1"/>
          </p:nvPr>
        </p:nvSpPr>
        <p:spPr>
          <a:xfrm>
            <a:off x="558808" y="4198597"/>
            <a:ext cx="11046177" cy="594784"/>
          </a:xfrm>
          <a:prstGeom prst="rect">
            <a:avLst/>
          </a:prstGeom>
        </p:spPr>
        <p:txBody>
          <a:bodyPr>
            <a:normAutofit/>
          </a:bodyPr>
          <a:lstStyle>
            <a:lvl1pPr marL="0" indent="0">
              <a:buNone/>
              <a:defRPr sz="1846" baseline="0">
                <a:solidFill>
                  <a:srgbClr val="FFFFFF"/>
                </a:solidFill>
                <a:latin typeface="Arial"/>
                <a:cs typeface="Arial"/>
              </a:defRPr>
            </a:lvl1pPr>
          </a:lstStyle>
          <a:p>
            <a:pPr lvl="0"/>
            <a:r>
              <a:rPr lang="en-US" dirty="0" smtClean="0"/>
              <a:t>Speaker Name / Title</a:t>
            </a:r>
            <a:endParaRPr lang="en-US" dirty="0"/>
          </a:p>
        </p:txBody>
      </p:sp>
      <p:sp>
        <p:nvSpPr>
          <p:cNvPr id="5" name="TextBox 4"/>
          <p:cNvSpPr txBox="1"/>
          <p:nvPr/>
        </p:nvSpPr>
        <p:spPr>
          <a:xfrm>
            <a:off x="1439340" y="-1744135"/>
            <a:ext cx="189468" cy="376385"/>
          </a:xfrm>
          <a:prstGeom prst="rect">
            <a:avLst/>
          </a:prstGeom>
          <a:noFill/>
        </p:spPr>
        <p:txBody>
          <a:bodyPr wrap="none" rtlCol="0">
            <a:spAutoFit/>
          </a:bodyPr>
          <a:lstStyle/>
          <a:p>
            <a:endParaRPr lang="en-US" sz="1846" dirty="0"/>
          </a:p>
        </p:txBody>
      </p:sp>
      <p:sp>
        <p:nvSpPr>
          <p:cNvPr id="13" name="Rectangle 12"/>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15" name="Picture 14" descr="PATH_perspect2.jpg"/>
          <p:cNvPicPr>
            <a:picLocks noChangeAspect="1"/>
          </p:cNvPicPr>
          <p:nvPr userDrawn="1"/>
        </p:nvPicPr>
        <p:blipFill rotWithShape="1">
          <a:blip r:embed="rId2" cstate="email">
            <a:extLst>
              <a:ext uri="{28A0092B-C50C-407E-A947-70E740481C1C}">
                <a14:useLocalDpi xmlns:a14="http://schemas.microsoft.com/office/drawing/2010/main"/>
              </a:ext>
            </a:extLst>
          </a:blip>
          <a:srcRect t="14635" b="6070"/>
          <a:stretch/>
        </p:blipFill>
        <p:spPr>
          <a:xfrm>
            <a:off x="0" y="0"/>
            <a:ext cx="11531600" cy="6858000"/>
          </a:xfrm>
          <a:prstGeom prst="rect">
            <a:avLst/>
          </a:prstGeom>
        </p:spPr>
      </p:pic>
      <p:sp>
        <p:nvSpPr>
          <p:cNvPr id="16" name="Rectangle 15"/>
          <p:cNvSpPr/>
          <p:nvPr userDrawn="1"/>
        </p:nvSpPr>
        <p:spPr>
          <a:xfrm>
            <a:off x="0" y="2583543"/>
            <a:ext cx="12192000" cy="2433736"/>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846" dirty="0"/>
          </a:p>
        </p:txBody>
      </p:sp>
      <p:sp>
        <p:nvSpPr>
          <p:cNvPr id="18" name="TextBox 17"/>
          <p:cNvSpPr txBox="1"/>
          <p:nvPr userDrawn="1"/>
        </p:nvSpPr>
        <p:spPr>
          <a:xfrm>
            <a:off x="558808" y="6259288"/>
            <a:ext cx="2564191" cy="234360"/>
          </a:xfrm>
          <a:prstGeom prst="rect">
            <a:avLst/>
          </a:prstGeom>
          <a:noFill/>
        </p:spPr>
        <p:txBody>
          <a:bodyPr wrap="square" rtlCol="0">
            <a:spAutoFit/>
          </a:bodyPr>
          <a:lstStyle/>
          <a:p>
            <a:r>
              <a:rPr lang="en-US" sz="923" dirty="0" smtClean="0">
                <a:solidFill>
                  <a:schemeClr val="bg1"/>
                </a:solidFill>
                <a:latin typeface="Arial"/>
                <a:cs typeface="Arial"/>
              </a:rPr>
              <a:t>© 2019 Cognizant </a:t>
            </a:r>
            <a:endParaRPr lang="en-US" sz="923" dirty="0">
              <a:solidFill>
                <a:schemeClr val="bg1"/>
              </a:solidFill>
              <a:latin typeface="Arial"/>
              <a:cs typeface="Arial"/>
            </a:endParaRPr>
          </a:p>
        </p:txBody>
      </p:sp>
      <p:pic>
        <p:nvPicPr>
          <p:cNvPr id="19" name="Picture 18" descr="Cognizant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4134" y="449765"/>
            <a:ext cx="3010872" cy="912745"/>
          </a:xfrm>
          <a:prstGeom prst="rect">
            <a:avLst/>
          </a:prstGeom>
        </p:spPr>
      </p:pic>
      <p:sp>
        <p:nvSpPr>
          <p:cNvPr id="20" name="TextBox 19"/>
          <p:cNvSpPr txBox="1"/>
          <p:nvPr userDrawn="1"/>
        </p:nvSpPr>
        <p:spPr>
          <a:xfrm>
            <a:off x="1439340" y="-1744135"/>
            <a:ext cx="189468" cy="376385"/>
          </a:xfrm>
          <a:prstGeom prst="rect">
            <a:avLst/>
          </a:prstGeom>
          <a:noFill/>
        </p:spPr>
        <p:txBody>
          <a:bodyPr wrap="none" rtlCol="0">
            <a:spAutoFit/>
          </a:bodyPr>
          <a:lstStyle/>
          <a:p>
            <a:endParaRPr lang="en-US" sz="1846" dirty="0"/>
          </a:p>
        </p:txBody>
      </p:sp>
    </p:spTree>
    <p:extLst>
      <p:ext uri="{BB962C8B-B14F-4D97-AF65-F5344CB8AC3E}">
        <p14:creationId xmlns:p14="http://schemas.microsoft.com/office/powerpoint/2010/main" val="27753618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Keep Challengin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4" name="Picture 3" descr="16x9-01.png"/>
          <p:cNvPicPr>
            <a:picLocks noChangeAspect="1"/>
          </p:cNvPicPr>
          <p:nvPr userDrawn="1"/>
        </p:nvPicPr>
        <p:blipFill rotWithShape="1">
          <a:blip r:embed="rId2" cstate="email">
            <a:extLst>
              <a:ext uri="{28A0092B-C50C-407E-A947-70E740481C1C}">
                <a14:useLocalDpi xmlns:a14="http://schemas.microsoft.com/office/drawing/2010/main"/>
              </a:ext>
            </a:extLst>
          </a:blip>
          <a:srcRect b="3811"/>
          <a:stretch/>
        </p:blipFill>
        <p:spPr>
          <a:xfrm>
            <a:off x="7" y="254004"/>
            <a:ext cx="12205577" cy="6604001"/>
          </a:xfrm>
          <a:prstGeom prst="rect">
            <a:avLst/>
          </a:prstGeom>
        </p:spPr>
      </p:pic>
      <p:sp>
        <p:nvSpPr>
          <p:cNvPr id="2" name="Title 1"/>
          <p:cNvSpPr>
            <a:spLocks noGrp="1"/>
          </p:cNvSpPr>
          <p:nvPr>
            <p:ph type="title" hasCustomPrompt="1"/>
          </p:nvPr>
        </p:nvSpPr>
        <p:spPr>
          <a:xfrm>
            <a:off x="7209717" y="3953246"/>
            <a:ext cx="4182996" cy="607259"/>
          </a:xfrm>
        </p:spPr>
        <p:txBody>
          <a:bodyPr>
            <a:normAutofit/>
          </a:bodyPr>
          <a:lstStyle>
            <a:lvl1pPr>
              <a:defRPr sz="3692">
                <a:solidFill>
                  <a:schemeClr val="tx2">
                    <a:lumMod val="75000"/>
                    <a:lumOff val="25000"/>
                  </a:schemeClr>
                </a:solidFill>
              </a:defRPr>
            </a:lvl1pPr>
          </a:lstStyle>
          <a:p>
            <a:r>
              <a:rPr lang="en-US" dirty="0" smtClean="0"/>
              <a:t>Thank you</a:t>
            </a:r>
            <a:endParaRPr lang="en-US" dirty="0"/>
          </a:p>
        </p:txBody>
      </p:sp>
      <p:sp>
        <p:nvSpPr>
          <p:cNvPr id="8" name="Text Placeholder 7"/>
          <p:cNvSpPr>
            <a:spLocks noGrp="1"/>
          </p:cNvSpPr>
          <p:nvPr>
            <p:ph type="body" sz="quarter" idx="10" hasCustomPrompt="1"/>
          </p:nvPr>
        </p:nvSpPr>
        <p:spPr>
          <a:xfrm>
            <a:off x="7213427" y="4751627"/>
            <a:ext cx="4203401" cy="1924051"/>
          </a:xfrm>
          <a:prstGeom prst="rect">
            <a:avLst/>
          </a:prstGeom>
        </p:spPr>
        <p:txBody>
          <a:bodyPr vert="horz">
            <a:normAutofit/>
          </a:bodyPr>
          <a:lstStyle>
            <a:lvl1pPr marL="0" indent="0">
              <a:buNone/>
              <a:defRPr sz="2051">
                <a:solidFill>
                  <a:schemeClr val="tx2">
                    <a:lumMod val="75000"/>
                    <a:lumOff val="25000"/>
                  </a:schemeClr>
                </a:solidFill>
              </a:defRPr>
            </a:lvl1pPr>
            <a:lvl2pPr marL="468904" indent="0">
              <a:buNone/>
              <a:defRPr>
                <a:solidFill>
                  <a:srgbClr val="141414"/>
                </a:solidFill>
              </a:defRPr>
            </a:lvl2pPr>
            <a:lvl3pPr marL="937809" indent="0">
              <a:buNone/>
              <a:defRPr>
                <a:solidFill>
                  <a:srgbClr val="141414"/>
                </a:solidFill>
              </a:defRPr>
            </a:lvl3pPr>
            <a:lvl4pPr marL="1406713" indent="0">
              <a:buNone/>
              <a:defRPr>
                <a:solidFill>
                  <a:srgbClr val="141414"/>
                </a:solidFill>
              </a:defRPr>
            </a:lvl4pPr>
            <a:lvl5pPr marL="1875617" indent="0">
              <a:buNone/>
              <a:defRPr>
                <a:solidFill>
                  <a:srgbClr val="141414"/>
                </a:solidFill>
              </a:defRPr>
            </a:lvl5pPr>
          </a:lstStyle>
          <a:p>
            <a:pPr lvl="0"/>
            <a:r>
              <a:rPr lang="en-US" dirty="0" smtClean="0"/>
              <a:t>Name</a:t>
            </a:r>
            <a:br>
              <a:rPr lang="en-US" dirty="0" smtClean="0"/>
            </a:br>
            <a:r>
              <a:rPr lang="en-US" dirty="0" smtClean="0"/>
              <a:t>Email</a:t>
            </a:r>
          </a:p>
        </p:txBody>
      </p:sp>
      <p:pic>
        <p:nvPicPr>
          <p:cNvPr id="9" name="Picture 8" descr="Cognizant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17249" y="449765"/>
            <a:ext cx="3010872" cy="912745"/>
          </a:xfrm>
          <a:prstGeom prst="rect">
            <a:avLst/>
          </a:prstGeom>
        </p:spPr>
      </p:pic>
    </p:spTree>
    <p:extLst>
      <p:ext uri="{BB962C8B-B14F-4D97-AF65-F5344CB8AC3E}">
        <p14:creationId xmlns:p14="http://schemas.microsoft.com/office/powerpoint/2010/main" val="396840772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Header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a:solidFill>
                <a:prstClr val="white"/>
              </a:solidFill>
            </a:endParaRPr>
          </a:p>
        </p:txBody>
      </p:sp>
      <p:sp>
        <p:nvSpPr>
          <p:cNvPr id="2" name="Title 1"/>
          <p:cNvSpPr>
            <a:spLocks noGrp="1"/>
          </p:cNvSpPr>
          <p:nvPr>
            <p:ph type="title" hasCustomPrompt="1"/>
          </p:nvPr>
        </p:nvSpPr>
        <p:spPr>
          <a:xfrm>
            <a:off x="405824" y="330264"/>
            <a:ext cx="11286649" cy="607259"/>
          </a:xfrm>
        </p:spPr>
        <p:txBody>
          <a:bodyPr>
            <a:noAutofit/>
          </a:bodyPr>
          <a:lstStyle>
            <a:lvl1pPr algn="l">
              <a:defRPr sz="2461" b="1"/>
            </a:lvl1pPr>
          </a:lstStyle>
          <a:p>
            <a:r>
              <a:rPr lang="en-US" dirty="0" smtClean="0"/>
              <a:t>Header</a:t>
            </a:r>
            <a:endParaRPr lang="en-US" dirty="0"/>
          </a:p>
        </p:txBody>
      </p:sp>
      <p:cxnSp>
        <p:nvCxnSpPr>
          <p:cNvPr id="9" name="Straight Connector 8"/>
          <p:cNvCxnSpPr/>
          <p:nvPr userDrawn="1"/>
        </p:nvCxnSpPr>
        <p:spPr>
          <a:xfrm>
            <a:off x="544292"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515785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A839A0-3786-4FC8-98BD-841F0E13C201}" type="datetimeFigureOut">
              <a:rPr lang="en-US" smtClean="0"/>
              <a:t>11/6/2020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F05D228D-5A23-4222-87EA-5160F62D229E}" type="slidenum">
              <a:rPr lang="en-US" smtClean="0"/>
              <a:t>‹#›</a:t>
            </a:fld>
            <a:endParaRPr lang="en-US"/>
          </a:p>
        </p:txBody>
      </p:sp>
    </p:spTree>
    <p:extLst>
      <p:ext uri="{BB962C8B-B14F-4D97-AF65-F5344CB8AC3E}">
        <p14:creationId xmlns:p14="http://schemas.microsoft.com/office/powerpoint/2010/main" val="4048064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sp>
        <p:nvSpPr>
          <p:cNvPr id="2" name="Title 1"/>
          <p:cNvSpPr>
            <a:spLocks noGrp="1"/>
          </p:cNvSpPr>
          <p:nvPr>
            <p:ph type="title" hasCustomPrompt="1"/>
          </p:nvPr>
        </p:nvSpPr>
        <p:spPr>
          <a:xfrm>
            <a:off x="405824" y="330263"/>
            <a:ext cx="11286649" cy="607259"/>
          </a:xfrm>
        </p:spPr>
        <p:txBody>
          <a:bodyPr>
            <a:noAutofit/>
          </a:bodyPr>
          <a:lstStyle>
            <a:lvl1pPr>
              <a:defRPr sz="2461" b="1">
                <a:solidFill>
                  <a:srgbClr val="0099CC"/>
                </a:solidFill>
                <a:latin typeface="+mj-lt"/>
                <a:cs typeface="Calibri" panose="020F0502020204030204" pitchFamily="34" charset="0"/>
              </a:defRPr>
            </a:lvl1pPr>
          </a:lstStyle>
          <a:p>
            <a:r>
              <a:rPr lang="en-US" dirty="0" smtClean="0"/>
              <a:t>Header</a:t>
            </a:r>
            <a:endParaRPr lang="en-US" dirty="0"/>
          </a:p>
        </p:txBody>
      </p:sp>
      <p:cxnSp>
        <p:nvCxnSpPr>
          <p:cNvPr id="9" name="Straight Connector 8"/>
          <p:cNvCxnSpPr/>
          <p:nvPr/>
        </p:nvCxnSpPr>
        <p:spPr>
          <a:xfrm>
            <a:off x="544295"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544295"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82217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cxnSp>
        <p:nvCxnSpPr>
          <p:cNvPr id="5" name="Straight Connector 4"/>
          <p:cNvCxnSpPr/>
          <p:nvPr/>
        </p:nvCxnSpPr>
        <p:spPr>
          <a:xfrm>
            <a:off x="544295" y="2256353"/>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33005" y="3898885"/>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538529" y="2633407"/>
            <a:ext cx="11111605" cy="627739"/>
          </a:xfrm>
          <a:prstGeom prst="rect">
            <a:avLst/>
          </a:prstGeom>
        </p:spPr>
        <p:txBody>
          <a:bodyPr>
            <a:normAutofit/>
          </a:bodyPr>
          <a:lstStyle>
            <a:lvl1pPr marL="0" indent="0" algn="ctr">
              <a:buNone/>
              <a:defRPr sz="3692" b="1">
                <a:solidFill>
                  <a:srgbClr val="141414"/>
                </a:solidFill>
                <a:latin typeface="Calibri" panose="020F0502020204030204" pitchFamily="34" charset="0"/>
                <a:cs typeface="Calibri" panose="020F0502020204030204" pitchFamily="34" charset="0"/>
              </a:defRPr>
            </a:lvl1pPr>
            <a:lvl2pPr marL="468904" indent="0">
              <a:buNone/>
              <a:defRPr>
                <a:solidFill>
                  <a:schemeClr val="tx2"/>
                </a:solidFill>
              </a:defRPr>
            </a:lvl2pPr>
            <a:lvl3pPr marL="937809" indent="0">
              <a:buNone/>
              <a:defRPr>
                <a:solidFill>
                  <a:schemeClr val="tx2"/>
                </a:solidFill>
              </a:defRPr>
            </a:lvl3pPr>
            <a:lvl4pPr marL="1406713" indent="0">
              <a:buNone/>
              <a:defRPr>
                <a:solidFill>
                  <a:schemeClr val="tx2"/>
                </a:solidFill>
              </a:defRPr>
            </a:lvl4pPr>
            <a:lvl5pPr marL="1875617" indent="0">
              <a:buNone/>
              <a:defRPr>
                <a:solidFill>
                  <a:schemeClr val="tx2"/>
                </a:solidFill>
              </a:defRPr>
            </a:lvl5pPr>
          </a:lstStyle>
          <a:p>
            <a:pPr lvl="0"/>
            <a:r>
              <a:rPr lang="en-US" dirty="0" smtClean="0"/>
              <a:t>Transition Slide </a:t>
            </a:r>
            <a:endParaRPr lang="en-US" dirty="0"/>
          </a:p>
        </p:txBody>
      </p:sp>
      <p:cxnSp>
        <p:nvCxnSpPr>
          <p:cNvPr id="7" name="Straight Connector 6"/>
          <p:cNvCxnSpPr/>
          <p:nvPr userDrawn="1"/>
        </p:nvCxnSpPr>
        <p:spPr>
          <a:xfrm>
            <a:off x="544295" y="2256353"/>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533005" y="3898885"/>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582078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eep Challengin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4" name="Picture 3" descr="16x9-01.png"/>
          <p:cNvPicPr>
            <a:picLocks noChangeAspect="1"/>
          </p:cNvPicPr>
          <p:nvPr/>
        </p:nvPicPr>
        <p:blipFill rotWithShape="1">
          <a:blip r:embed="rId2" cstate="email">
            <a:extLst>
              <a:ext uri="{28A0092B-C50C-407E-A947-70E740481C1C}">
                <a14:useLocalDpi xmlns:a14="http://schemas.microsoft.com/office/drawing/2010/main"/>
              </a:ext>
            </a:extLst>
          </a:blip>
          <a:srcRect b="3811"/>
          <a:stretch/>
        </p:blipFill>
        <p:spPr>
          <a:xfrm>
            <a:off x="7" y="254004"/>
            <a:ext cx="12205577" cy="6604001"/>
          </a:xfrm>
          <a:prstGeom prst="rect">
            <a:avLst/>
          </a:prstGeom>
        </p:spPr>
      </p:pic>
      <p:sp>
        <p:nvSpPr>
          <p:cNvPr id="2" name="Title 1"/>
          <p:cNvSpPr>
            <a:spLocks noGrp="1"/>
          </p:cNvSpPr>
          <p:nvPr>
            <p:ph type="title" hasCustomPrompt="1"/>
          </p:nvPr>
        </p:nvSpPr>
        <p:spPr>
          <a:xfrm>
            <a:off x="7209717" y="3953246"/>
            <a:ext cx="4182996" cy="607259"/>
          </a:xfrm>
        </p:spPr>
        <p:txBody>
          <a:bodyPr>
            <a:normAutofit/>
          </a:bodyPr>
          <a:lstStyle>
            <a:lvl1pPr>
              <a:defRPr sz="3692">
                <a:solidFill>
                  <a:schemeClr val="tx2">
                    <a:lumMod val="75000"/>
                    <a:lumOff val="25000"/>
                  </a:schemeClr>
                </a:solidFill>
              </a:defRPr>
            </a:lvl1pPr>
          </a:lstStyle>
          <a:p>
            <a:r>
              <a:rPr lang="en-US" dirty="0" smtClean="0"/>
              <a:t>Thank you</a:t>
            </a:r>
            <a:endParaRPr lang="en-US" dirty="0"/>
          </a:p>
        </p:txBody>
      </p:sp>
      <p:sp>
        <p:nvSpPr>
          <p:cNvPr id="8" name="Text Placeholder 7"/>
          <p:cNvSpPr>
            <a:spLocks noGrp="1"/>
          </p:cNvSpPr>
          <p:nvPr>
            <p:ph type="body" sz="quarter" idx="10" hasCustomPrompt="1"/>
          </p:nvPr>
        </p:nvSpPr>
        <p:spPr>
          <a:xfrm>
            <a:off x="7213427" y="4751627"/>
            <a:ext cx="4203401" cy="1924051"/>
          </a:xfrm>
          <a:prstGeom prst="rect">
            <a:avLst/>
          </a:prstGeom>
        </p:spPr>
        <p:txBody>
          <a:bodyPr vert="horz">
            <a:normAutofit/>
          </a:bodyPr>
          <a:lstStyle>
            <a:lvl1pPr marL="0" indent="0">
              <a:buNone/>
              <a:defRPr sz="2051">
                <a:solidFill>
                  <a:schemeClr val="tx2">
                    <a:lumMod val="75000"/>
                    <a:lumOff val="25000"/>
                  </a:schemeClr>
                </a:solidFill>
              </a:defRPr>
            </a:lvl1pPr>
            <a:lvl2pPr marL="468904" indent="0">
              <a:buNone/>
              <a:defRPr>
                <a:solidFill>
                  <a:srgbClr val="141414"/>
                </a:solidFill>
              </a:defRPr>
            </a:lvl2pPr>
            <a:lvl3pPr marL="937809" indent="0">
              <a:buNone/>
              <a:defRPr>
                <a:solidFill>
                  <a:srgbClr val="141414"/>
                </a:solidFill>
              </a:defRPr>
            </a:lvl3pPr>
            <a:lvl4pPr marL="1406713" indent="0">
              <a:buNone/>
              <a:defRPr>
                <a:solidFill>
                  <a:srgbClr val="141414"/>
                </a:solidFill>
              </a:defRPr>
            </a:lvl4pPr>
            <a:lvl5pPr marL="1875617" indent="0">
              <a:buNone/>
              <a:defRPr>
                <a:solidFill>
                  <a:srgbClr val="141414"/>
                </a:solidFill>
              </a:defRPr>
            </a:lvl5pPr>
          </a:lstStyle>
          <a:p>
            <a:pPr lvl="0"/>
            <a:r>
              <a:rPr lang="en-US" dirty="0" smtClean="0"/>
              <a:t>Name</a:t>
            </a:r>
            <a:br>
              <a:rPr lang="en-US" dirty="0" smtClean="0"/>
            </a:br>
            <a:r>
              <a:rPr lang="en-US" dirty="0" smtClean="0"/>
              <a:t>Email</a:t>
            </a:r>
          </a:p>
        </p:txBody>
      </p:sp>
      <p:pic>
        <p:nvPicPr>
          <p:cNvPr id="9" name="Picture 8" descr="Cognizant_LOGO.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17249" y="449765"/>
            <a:ext cx="3010872" cy="912745"/>
          </a:xfrm>
          <a:prstGeom prst="rect">
            <a:avLst/>
          </a:prstGeom>
        </p:spPr>
      </p:pic>
      <p:sp>
        <p:nvSpPr>
          <p:cNvPr id="7" name="Rectangle 6"/>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10" name="Picture 9" descr="16x9-01.png"/>
          <p:cNvPicPr>
            <a:picLocks noChangeAspect="1"/>
          </p:cNvPicPr>
          <p:nvPr userDrawn="1"/>
        </p:nvPicPr>
        <p:blipFill rotWithShape="1">
          <a:blip r:embed="rId2" cstate="email">
            <a:extLst>
              <a:ext uri="{28A0092B-C50C-407E-A947-70E740481C1C}">
                <a14:useLocalDpi xmlns:a14="http://schemas.microsoft.com/office/drawing/2010/main"/>
              </a:ext>
            </a:extLst>
          </a:blip>
          <a:srcRect b="3811"/>
          <a:stretch/>
        </p:blipFill>
        <p:spPr>
          <a:xfrm>
            <a:off x="7" y="254004"/>
            <a:ext cx="12205577" cy="6604001"/>
          </a:xfrm>
          <a:prstGeom prst="rect">
            <a:avLst/>
          </a:prstGeom>
        </p:spPr>
      </p:pic>
      <p:pic>
        <p:nvPicPr>
          <p:cNvPr id="11" name="Picture 10" descr="Cognizant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617249" y="449765"/>
            <a:ext cx="3010872" cy="912745"/>
          </a:xfrm>
          <a:prstGeom prst="rect">
            <a:avLst/>
          </a:prstGeom>
        </p:spPr>
      </p:pic>
    </p:spTree>
    <p:extLst>
      <p:ext uri="{BB962C8B-B14F-4D97-AF65-F5344CB8AC3E}">
        <p14:creationId xmlns:p14="http://schemas.microsoft.com/office/powerpoint/2010/main" val="335542016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Header an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a:solidFill>
                <a:prstClr val="white"/>
              </a:solidFill>
            </a:endParaRPr>
          </a:p>
        </p:txBody>
      </p:sp>
      <p:sp>
        <p:nvSpPr>
          <p:cNvPr id="2" name="Title 1"/>
          <p:cNvSpPr>
            <a:spLocks noGrp="1"/>
          </p:cNvSpPr>
          <p:nvPr>
            <p:ph type="title" hasCustomPrompt="1"/>
          </p:nvPr>
        </p:nvSpPr>
        <p:spPr>
          <a:xfrm>
            <a:off x="405824" y="330264"/>
            <a:ext cx="11286649" cy="607259"/>
          </a:xfrm>
        </p:spPr>
        <p:txBody>
          <a:bodyPr>
            <a:noAutofit/>
          </a:bodyPr>
          <a:lstStyle>
            <a:lvl1pPr algn="l">
              <a:defRPr sz="2461" b="1"/>
            </a:lvl1pPr>
          </a:lstStyle>
          <a:p>
            <a:r>
              <a:rPr lang="en-US" dirty="0" smtClean="0"/>
              <a:t>Header</a:t>
            </a:r>
            <a:endParaRPr lang="en-US" dirty="0"/>
          </a:p>
        </p:txBody>
      </p:sp>
      <p:cxnSp>
        <p:nvCxnSpPr>
          <p:cNvPr id="9" name="Straight Connector 8"/>
          <p:cNvCxnSpPr/>
          <p:nvPr/>
        </p:nvCxnSpPr>
        <p:spPr>
          <a:xfrm>
            <a:off x="544292"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544292"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48650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AAD347D-5ACD-4C99-B74B-A9C85AD731AF}" type="datetimeFigureOut">
              <a:rPr lang="en-US" smtClean="0"/>
              <a:t>11/6/2020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32AB80A-78BA-6B42-BA0D-B44ACF890F5A}" type="slidenum">
              <a:rPr lang="en-US" smtClean="0"/>
              <a:pPr/>
              <a:t>‹#›</a:t>
            </a:fld>
            <a:endParaRPr lang="en-US" dirty="0"/>
          </a:p>
        </p:txBody>
      </p:sp>
    </p:spTree>
    <p:extLst>
      <p:ext uri="{BB962C8B-B14F-4D97-AF65-F5344CB8AC3E}">
        <p14:creationId xmlns:p14="http://schemas.microsoft.com/office/powerpoint/2010/main" val="158670644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ver Slide - Whi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46" dirty="0"/>
          </a:p>
        </p:txBody>
      </p:sp>
      <p:pic>
        <p:nvPicPr>
          <p:cNvPr id="3" name="Picture 2" descr="PATH_perspect2.jpg"/>
          <p:cNvPicPr>
            <a:picLocks noChangeAspect="1"/>
          </p:cNvPicPr>
          <p:nvPr userDrawn="1"/>
        </p:nvPicPr>
        <p:blipFill rotWithShape="1">
          <a:blip r:embed="rId2" cstate="email">
            <a:extLst>
              <a:ext uri="{28A0092B-C50C-407E-A947-70E740481C1C}">
                <a14:useLocalDpi xmlns:a14="http://schemas.microsoft.com/office/drawing/2010/main"/>
              </a:ext>
            </a:extLst>
          </a:blip>
          <a:srcRect t="14635" b="6070"/>
          <a:stretch/>
        </p:blipFill>
        <p:spPr>
          <a:xfrm>
            <a:off x="0" y="0"/>
            <a:ext cx="11531600" cy="6858000"/>
          </a:xfrm>
          <a:prstGeom prst="rect">
            <a:avLst/>
          </a:prstGeom>
        </p:spPr>
      </p:pic>
      <p:sp>
        <p:nvSpPr>
          <p:cNvPr id="9" name="Rectangle 8"/>
          <p:cNvSpPr/>
          <p:nvPr userDrawn="1"/>
        </p:nvSpPr>
        <p:spPr>
          <a:xfrm>
            <a:off x="0" y="2583543"/>
            <a:ext cx="12192000" cy="2433736"/>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846" dirty="0"/>
          </a:p>
        </p:txBody>
      </p:sp>
      <p:sp>
        <p:nvSpPr>
          <p:cNvPr id="11" name="TextBox 10"/>
          <p:cNvSpPr txBox="1"/>
          <p:nvPr userDrawn="1"/>
        </p:nvSpPr>
        <p:spPr>
          <a:xfrm>
            <a:off x="558808" y="6259288"/>
            <a:ext cx="2564191" cy="234360"/>
          </a:xfrm>
          <a:prstGeom prst="rect">
            <a:avLst/>
          </a:prstGeom>
          <a:noFill/>
        </p:spPr>
        <p:txBody>
          <a:bodyPr wrap="square" rtlCol="0">
            <a:spAutoFit/>
          </a:bodyPr>
          <a:lstStyle/>
          <a:p>
            <a:r>
              <a:rPr lang="en-US" sz="923" dirty="0" smtClean="0">
                <a:solidFill>
                  <a:schemeClr val="bg1"/>
                </a:solidFill>
                <a:latin typeface="Arial"/>
                <a:cs typeface="Arial"/>
              </a:rPr>
              <a:t>© 2019 Cognizant </a:t>
            </a:r>
            <a:endParaRPr lang="en-US" sz="923" dirty="0">
              <a:solidFill>
                <a:schemeClr val="bg1"/>
              </a:solidFill>
              <a:latin typeface="Arial"/>
              <a:cs typeface="Arial"/>
            </a:endParaRPr>
          </a:p>
        </p:txBody>
      </p:sp>
      <p:pic>
        <p:nvPicPr>
          <p:cNvPr id="10" name="Picture 9" descr="Cognizant_LOGO.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4134" y="449765"/>
            <a:ext cx="3010872" cy="912745"/>
          </a:xfrm>
          <a:prstGeom prst="rect">
            <a:avLst/>
          </a:prstGeom>
        </p:spPr>
      </p:pic>
      <p:sp>
        <p:nvSpPr>
          <p:cNvPr id="12" name="Text Placeholder 12"/>
          <p:cNvSpPr>
            <a:spLocks noGrp="1"/>
          </p:cNvSpPr>
          <p:nvPr>
            <p:ph type="body" sz="quarter" idx="13" hasCustomPrompt="1"/>
          </p:nvPr>
        </p:nvSpPr>
        <p:spPr>
          <a:xfrm>
            <a:off x="558808" y="2830710"/>
            <a:ext cx="11046177" cy="572305"/>
          </a:xfrm>
          <a:prstGeom prst="rect">
            <a:avLst/>
          </a:prstGeom>
        </p:spPr>
        <p:txBody>
          <a:bodyPr>
            <a:normAutofit/>
          </a:bodyPr>
          <a:lstStyle>
            <a:lvl1pPr marL="0" indent="0">
              <a:buNone/>
              <a:defRPr sz="1846">
                <a:solidFill>
                  <a:schemeClr val="bg1"/>
                </a:solidFill>
                <a:latin typeface="Arial"/>
                <a:cs typeface="Arial"/>
              </a:defRPr>
            </a:lvl1pPr>
          </a:lstStyle>
          <a:p>
            <a:pPr lvl="0"/>
            <a:r>
              <a:rPr lang="en-US" dirty="0" smtClean="0"/>
              <a:t>Date</a:t>
            </a:r>
            <a:endParaRPr lang="en-US" dirty="0"/>
          </a:p>
        </p:txBody>
      </p:sp>
      <p:sp>
        <p:nvSpPr>
          <p:cNvPr id="14" name="Text Placeholder 14"/>
          <p:cNvSpPr>
            <a:spLocks noGrp="1"/>
          </p:cNvSpPr>
          <p:nvPr>
            <p:ph type="body" sz="quarter" idx="14" hasCustomPrompt="1"/>
          </p:nvPr>
        </p:nvSpPr>
        <p:spPr>
          <a:xfrm>
            <a:off x="558808" y="3411752"/>
            <a:ext cx="11046177" cy="597408"/>
          </a:xfrm>
          <a:prstGeom prst="rect">
            <a:avLst/>
          </a:prstGeom>
        </p:spPr>
        <p:txBody>
          <a:bodyPr wrap="square">
            <a:spAutoFit/>
          </a:bodyPr>
          <a:lstStyle>
            <a:lvl1pPr marL="0" indent="0">
              <a:lnSpc>
                <a:spcPct val="100000"/>
              </a:lnSpc>
              <a:buNone/>
              <a:defRPr sz="3282" baseline="0">
                <a:solidFill>
                  <a:srgbClr val="0099CC"/>
                </a:solidFill>
                <a:latin typeface="Calibri" panose="020F0502020204030204" pitchFamily="34" charset="0"/>
                <a:cs typeface="Calibri" panose="020F0502020204030204" pitchFamily="34" charset="0"/>
              </a:defRPr>
            </a:lvl1pPr>
            <a:lvl2pPr marL="468904" indent="0">
              <a:buNone/>
              <a:defRPr/>
            </a:lvl2pPr>
            <a:lvl3pPr marL="937809" indent="0">
              <a:buNone/>
              <a:defRPr/>
            </a:lvl3pPr>
            <a:lvl4pPr marL="1406713" indent="0">
              <a:buNone/>
              <a:defRPr/>
            </a:lvl4pPr>
            <a:lvl5pPr marL="1875617" indent="0">
              <a:buNone/>
              <a:defRPr/>
            </a:lvl5pPr>
          </a:lstStyle>
          <a:p>
            <a:pPr lvl="0"/>
            <a:r>
              <a:rPr lang="en-US" dirty="0" smtClean="0"/>
              <a:t>PRESENTATION TITLE GOES HERE</a:t>
            </a:r>
          </a:p>
        </p:txBody>
      </p:sp>
      <p:sp>
        <p:nvSpPr>
          <p:cNvPr id="17" name="Text Placeholder 12"/>
          <p:cNvSpPr>
            <a:spLocks noGrp="1"/>
          </p:cNvSpPr>
          <p:nvPr>
            <p:ph type="body" sz="quarter" idx="15" hasCustomPrompt="1"/>
          </p:nvPr>
        </p:nvSpPr>
        <p:spPr>
          <a:xfrm>
            <a:off x="558808" y="4198597"/>
            <a:ext cx="11046177" cy="594784"/>
          </a:xfrm>
          <a:prstGeom prst="rect">
            <a:avLst/>
          </a:prstGeom>
        </p:spPr>
        <p:txBody>
          <a:bodyPr>
            <a:normAutofit/>
          </a:bodyPr>
          <a:lstStyle>
            <a:lvl1pPr marL="0" indent="0">
              <a:buNone/>
              <a:defRPr sz="1846" baseline="0">
                <a:solidFill>
                  <a:srgbClr val="FFFFFF"/>
                </a:solidFill>
                <a:latin typeface="Arial"/>
                <a:cs typeface="Arial"/>
              </a:defRPr>
            </a:lvl1pPr>
          </a:lstStyle>
          <a:p>
            <a:pPr lvl="0"/>
            <a:r>
              <a:rPr lang="en-US" dirty="0" smtClean="0"/>
              <a:t>Speaker Name / Title</a:t>
            </a:r>
            <a:endParaRPr lang="en-US" dirty="0"/>
          </a:p>
        </p:txBody>
      </p:sp>
      <p:sp>
        <p:nvSpPr>
          <p:cNvPr id="5" name="TextBox 4"/>
          <p:cNvSpPr txBox="1"/>
          <p:nvPr userDrawn="1"/>
        </p:nvSpPr>
        <p:spPr>
          <a:xfrm>
            <a:off x="1439340" y="-1744135"/>
            <a:ext cx="189468" cy="376385"/>
          </a:xfrm>
          <a:prstGeom prst="rect">
            <a:avLst/>
          </a:prstGeom>
          <a:noFill/>
        </p:spPr>
        <p:txBody>
          <a:bodyPr wrap="none" rtlCol="0">
            <a:spAutoFit/>
          </a:bodyPr>
          <a:lstStyle/>
          <a:p>
            <a:endParaRPr lang="en-US" sz="1846" dirty="0"/>
          </a:p>
        </p:txBody>
      </p:sp>
    </p:spTree>
    <p:extLst>
      <p:ext uri="{BB962C8B-B14F-4D97-AF65-F5344CB8AC3E}">
        <p14:creationId xmlns:p14="http://schemas.microsoft.com/office/powerpoint/2010/main" val="7914638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cxnSp>
        <p:nvCxnSpPr>
          <p:cNvPr id="5" name="Straight Connector 4"/>
          <p:cNvCxnSpPr/>
          <p:nvPr userDrawn="1"/>
        </p:nvCxnSpPr>
        <p:spPr>
          <a:xfrm>
            <a:off x="544295" y="2256353"/>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33005" y="3898885"/>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538529" y="2633407"/>
            <a:ext cx="11111605" cy="627739"/>
          </a:xfrm>
          <a:prstGeom prst="rect">
            <a:avLst/>
          </a:prstGeom>
        </p:spPr>
        <p:txBody>
          <a:bodyPr>
            <a:normAutofit/>
          </a:bodyPr>
          <a:lstStyle>
            <a:lvl1pPr marL="0" indent="0" algn="ctr">
              <a:buNone/>
              <a:defRPr sz="3692" b="1">
                <a:solidFill>
                  <a:srgbClr val="141414"/>
                </a:solidFill>
                <a:latin typeface="Calibri" panose="020F0502020204030204" pitchFamily="34" charset="0"/>
                <a:cs typeface="Calibri" panose="020F0502020204030204" pitchFamily="34" charset="0"/>
              </a:defRPr>
            </a:lvl1pPr>
            <a:lvl2pPr marL="468904" indent="0">
              <a:buNone/>
              <a:defRPr>
                <a:solidFill>
                  <a:schemeClr val="tx2"/>
                </a:solidFill>
              </a:defRPr>
            </a:lvl2pPr>
            <a:lvl3pPr marL="937809" indent="0">
              <a:buNone/>
              <a:defRPr>
                <a:solidFill>
                  <a:schemeClr val="tx2"/>
                </a:solidFill>
              </a:defRPr>
            </a:lvl3pPr>
            <a:lvl4pPr marL="1406713" indent="0">
              <a:buNone/>
              <a:defRPr>
                <a:solidFill>
                  <a:schemeClr val="tx2"/>
                </a:solidFill>
              </a:defRPr>
            </a:lvl4pPr>
            <a:lvl5pPr marL="1875617" indent="0">
              <a:buNone/>
              <a:defRPr>
                <a:solidFill>
                  <a:schemeClr val="tx2"/>
                </a:solidFill>
              </a:defRPr>
            </a:lvl5pPr>
          </a:lstStyle>
          <a:p>
            <a:pPr lvl="0"/>
            <a:r>
              <a:rPr lang="en-US" dirty="0" smtClean="0"/>
              <a:t>Transition Slide </a:t>
            </a:r>
            <a:endParaRPr lang="en-US" dirty="0"/>
          </a:p>
        </p:txBody>
      </p:sp>
    </p:spTree>
    <p:extLst>
      <p:ext uri="{BB962C8B-B14F-4D97-AF65-F5344CB8AC3E}">
        <p14:creationId xmlns:p14="http://schemas.microsoft.com/office/powerpoint/2010/main" val="20578559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dirty="0"/>
          </a:p>
        </p:txBody>
      </p:sp>
      <p:sp>
        <p:nvSpPr>
          <p:cNvPr id="2" name="Title 1"/>
          <p:cNvSpPr>
            <a:spLocks noGrp="1"/>
          </p:cNvSpPr>
          <p:nvPr>
            <p:ph type="title" hasCustomPrompt="1"/>
          </p:nvPr>
        </p:nvSpPr>
        <p:spPr>
          <a:xfrm>
            <a:off x="405824" y="330263"/>
            <a:ext cx="11286649" cy="607259"/>
          </a:xfrm>
        </p:spPr>
        <p:txBody>
          <a:bodyPr>
            <a:noAutofit/>
          </a:bodyPr>
          <a:lstStyle>
            <a:lvl1pPr>
              <a:defRPr sz="2461" b="1">
                <a:solidFill>
                  <a:srgbClr val="0099CC"/>
                </a:solidFill>
                <a:latin typeface="+mj-lt"/>
                <a:cs typeface="Calibri" panose="020F0502020204030204" pitchFamily="34" charset="0"/>
              </a:defRPr>
            </a:lvl1pPr>
          </a:lstStyle>
          <a:p>
            <a:r>
              <a:rPr lang="en-US" dirty="0" smtClean="0"/>
              <a:t>Header</a:t>
            </a:r>
            <a:endParaRPr lang="en-US" dirty="0"/>
          </a:p>
        </p:txBody>
      </p:sp>
      <p:cxnSp>
        <p:nvCxnSpPr>
          <p:cNvPr id="9" name="Straight Connector 8"/>
          <p:cNvCxnSpPr/>
          <p:nvPr userDrawn="1"/>
        </p:nvCxnSpPr>
        <p:spPr>
          <a:xfrm>
            <a:off x="544295" y="317500"/>
            <a:ext cx="11151809"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4664372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 name="Rectangle 26"/>
          <p:cNvSpPr/>
          <p:nvPr/>
        </p:nvSpPr>
        <p:spPr>
          <a:xfrm>
            <a:off x="0" y="6271136"/>
            <a:ext cx="12192000" cy="595943"/>
          </a:xfrm>
          <a:prstGeom prst="rect">
            <a:avLst/>
          </a:prstGeom>
          <a:gradFill flip="none" rotWithShape="1">
            <a:gsLst>
              <a:gs pos="24000">
                <a:sysClr val="windowText" lastClr="000000">
                  <a:lumMod val="85000"/>
                  <a:lumOff val="15000"/>
                </a:sysClr>
              </a:gs>
              <a:gs pos="100000">
                <a:sysClr val="windowText" lastClr="000000">
                  <a:lumMod val="75000"/>
                  <a:lumOff val="25000"/>
                </a:sysClr>
              </a:gs>
            </a:gsLst>
            <a:lin ang="16200000" scaled="0"/>
            <a:tileRect/>
          </a:gradFill>
          <a:ln w="9525" cap="flat" cmpd="sng" algn="ctr">
            <a:noFill/>
            <a:prstDash val="solid"/>
          </a:ln>
          <a:effectLst/>
        </p:spPr>
        <p:txBody>
          <a:bodyPr rtlCol="0" anchor="ctr"/>
          <a:lstStyle/>
          <a:p>
            <a:pPr marL="0" marR="0" lvl="0" indent="0" algn="ctr" defTabSz="937809" eaLnBrk="1" fontAlgn="auto" latinLnBrk="0" hangingPunct="1">
              <a:lnSpc>
                <a:spcPct val="100000"/>
              </a:lnSpc>
              <a:spcBef>
                <a:spcPts val="0"/>
              </a:spcBef>
              <a:spcAft>
                <a:spcPts val="0"/>
              </a:spcAft>
              <a:buClrTx/>
              <a:buSzTx/>
              <a:buFontTx/>
              <a:buNone/>
              <a:tabLst/>
              <a:defRPr/>
            </a:pPr>
            <a:endParaRPr kumimoji="0" lang="en-US" sz="1846"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9" name="TextBox 28"/>
          <p:cNvSpPr txBox="1"/>
          <p:nvPr/>
        </p:nvSpPr>
        <p:spPr>
          <a:xfrm>
            <a:off x="906374" y="6412517"/>
            <a:ext cx="2564191" cy="234360"/>
          </a:xfrm>
          <a:prstGeom prst="rect">
            <a:avLst/>
          </a:prstGeom>
          <a:noFill/>
        </p:spPr>
        <p:txBody>
          <a:bodyPr wrap="square" rtlCol="0">
            <a:spAutoFit/>
          </a:bodyPr>
          <a:lstStyle/>
          <a:p>
            <a:pPr marL="0" marR="0" lvl="0" indent="0" defTabSz="937809" eaLnBrk="1" fontAlgn="auto" latinLnBrk="0" hangingPunct="1">
              <a:lnSpc>
                <a:spcPct val="100000"/>
              </a:lnSpc>
              <a:spcBef>
                <a:spcPts val="0"/>
              </a:spcBef>
              <a:spcAft>
                <a:spcPts val="0"/>
              </a:spcAft>
              <a:buClrTx/>
              <a:buSzTx/>
              <a:buFontTx/>
              <a:buNone/>
              <a:tabLst/>
              <a:defRPr/>
            </a:pPr>
            <a:r>
              <a:rPr kumimoji="0" lang="en-US" sz="923" b="0" i="0" u="none" strike="noStrike" kern="0" cap="none" spc="0" normalizeH="0" baseline="0" noProof="0" dirty="0" smtClean="0">
                <a:ln>
                  <a:noFill/>
                </a:ln>
                <a:solidFill>
                  <a:sysClr val="window" lastClr="FFFFFF"/>
                </a:solidFill>
                <a:effectLst/>
                <a:uLnTx/>
                <a:uFillTx/>
                <a:latin typeface="+mn-lt"/>
                <a:cs typeface="Arial"/>
              </a:rPr>
              <a:t>© 2019 Cognizant </a:t>
            </a:r>
            <a:endParaRPr kumimoji="0" lang="en-US" sz="923" b="0" i="0" u="none" strike="noStrike" kern="0" cap="none" spc="0" normalizeH="0" baseline="0" noProof="0" dirty="0">
              <a:ln>
                <a:noFill/>
              </a:ln>
              <a:solidFill>
                <a:sysClr val="window" lastClr="FFFFFF"/>
              </a:solidFill>
              <a:effectLst/>
              <a:uLnTx/>
              <a:uFillTx/>
              <a:latin typeface="+mn-lt"/>
              <a:cs typeface="Arial"/>
            </a:endParaRPr>
          </a:p>
        </p:txBody>
      </p:sp>
      <p:cxnSp>
        <p:nvCxnSpPr>
          <p:cNvPr id="30" name="Straight Connector 29"/>
          <p:cNvCxnSpPr/>
          <p:nvPr/>
        </p:nvCxnSpPr>
        <p:spPr>
          <a:xfrm>
            <a:off x="822498" y="6430907"/>
            <a:ext cx="0" cy="276195"/>
          </a:xfrm>
          <a:prstGeom prst="line">
            <a:avLst/>
          </a:prstGeom>
          <a:noFill/>
          <a:ln w="6350" cap="flat" cmpd="sng" algn="ctr">
            <a:solidFill>
              <a:sysClr val="window" lastClr="FFFFFF"/>
            </a:solidFill>
            <a:prstDash val="solid"/>
          </a:ln>
          <a:effectLst/>
        </p:spPr>
      </p:cxnSp>
      <p:sp>
        <p:nvSpPr>
          <p:cNvPr id="6" name="Slide Number Placeholder 5"/>
          <p:cNvSpPr>
            <a:spLocks noGrp="1"/>
          </p:cNvSpPr>
          <p:nvPr>
            <p:ph type="sldNum" sz="quarter" idx="4"/>
          </p:nvPr>
        </p:nvSpPr>
        <p:spPr>
          <a:xfrm>
            <a:off x="52869" y="6305131"/>
            <a:ext cx="718927" cy="501028"/>
          </a:xfrm>
          <a:prstGeom prst="rect">
            <a:avLst/>
          </a:prstGeom>
        </p:spPr>
        <p:txBody>
          <a:bodyPr vert="horz" lIns="91440" tIns="45720" rIns="91440" bIns="45720" rtlCol="0" anchor="ctr"/>
          <a:lstStyle>
            <a:lvl1pPr algn="r">
              <a:defRPr sz="1077">
                <a:solidFill>
                  <a:schemeClr val="bg1"/>
                </a:solidFill>
              </a:defRPr>
            </a:lvl1pPr>
          </a:lstStyle>
          <a:p>
            <a:fld id="{B32AB80A-78BA-6B42-BA0D-B44ACF890F5A}" type="slidenum">
              <a:rPr lang="en-US" smtClean="0"/>
              <a:pPr/>
              <a:t>‹#›</a:t>
            </a:fld>
            <a:endParaRPr lang="en-US" dirty="0"/>
          </a:p>
        </p:txBody>
      </p:sp>
      <p:sp>
        <p:nvSpPr>
          <p:cNvPr id="33" name="Title Placeholder 32"/>
          <p:cNvSpPr>
            <a:spLocks noGrp="1"/>
          </p:cNvSpPr>
          <p:nvPr>
            <p:ph type="title"/>
          </p:nvPr>
        </p:nvSpPr>
        <p:spPr>
          <a:xfrm>
            <a:off x="405824" y="330263"/>
            <a:ext cx="11176583" cy="607259"/>
          </a:xfrm>
          <a:prstGeom prst="rect">
            <a:avLst/>
          </a:prstGeom>
        </p:spPr>
        <p:txBody>
          <a:bodyPr vert="horz" lIns="91440" tIns="45720" rIns="91440" bIns="45720" rtlCol="0" anchor="t">
            <a:noAutofit/>
          </a:bodyPr>
          <a:lstStyle/>
          <a:p>
            <a:r>
              <a:rPr lang="en-US" dirty="0" smtClean="0"/>
              <a:t>Header text</a:t>
            </a:r>
            <a:endParaRPr lang="en-US" dirty="0"/>
          </a:p>
        </p:txBody>
      </p:sp>
      <p:pic>
        <p:nvPicPr>
          <p:cNvPr id="9" name="Picture 8" descr="Cognizant_LOGO_white.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651098" y="6417558"/>
            <a:ext cx="1255117" cy="285367"/>
          </a:xfrm>
          <a:prstGeom prst="rect">
            <a:avLst/>
          </a:prstGeom>
        </p:spPr>
      </p:pic>
      <p:pic>
        <p:nvPicPr>
          <p:cNvPr id="8" name="Picture 7" descr="Cognizant_LOGO_white.png"/>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0651098" y="6417558"/>
            <a:ext cx="1255117" cy="285367"/>
          </a:xfrm>
          <a:prstGeom prst="rect">
            <a:avLst/>
          </a:prstGeom>
        </p:spPr>
      </p:pic>
    </p:spTree>
    <p:extLst>
      <p:ext uri="{BB962C8B-B14F-4D97-AF65-F5344CB8AC3E}">
        <p14:creationId xmlns:p14="http://schemas.microsoft.com/office/powerpoint/2010/main" val="124259614"/>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36" r:id="rId7"/>
    <p:sldLayoutId id="2147483737" r:id="rId8"/>
    <p:sldLayoutId id="2147483738" r:id="rId9"/>
    <p:sldLayoutId id="2147483739" r:id="rId10"/>
    <p:sldLayoutId id="2147483701" r:id="rId11"/>
    <p:sldLayoutId id="2147483747" r:id="rId12"/>
  </p:sldLayoutIdLst>
  <p:timing>
    <p:tnLst>
      <p:par>
        <p:cTn id="1" dur="indefinite" restart="never" nodeType="tmRoot"/>
      </p:par>
    </p:tnLst>
  </p:timing>
  <p:hf hdr="0" ftr="0" dt="0"/>
  <p:txStyles>
    <p:titleStyle>
      <a:lvl1pPr algn="l" defTabSz="468904" rtl="0" eaLnBrk="1" latinLnBrk="0" hangingPunct="1">
        <a:spcBef>
          <a:spcPct val="0"/>
        </a:spcBef>
        <a:buNone/>
        <a:defRPr sz="2051" b="1" kern="1200">
          <a:solidFill>
            <a:srgbClr val="0099CC"/>
          </a:solidFill>
          <a:latin typeface="Calibri" panose="020F0502020204030204" pitchFamily="34" charset="0"/>
          <a:ea typeface="+mj-ea"/>
          <a:cs typeface="Calibri" panose="020F0502020204030204" pitchFamily="34" charset="0"/>
        </a:defRPr>
      </a:lvl1pPr>
    </p:titleStyle>
    <p:bodyStyle>
      <a:lvl1pPr marL="351678" indent="-351678" algn="l" defTabSz="468904" rtl="0" eaLnBrk="1" latinLnBrk="0" hangingPunct="1">
        <a:spcBef>
          <a:spcPct val="20000"/>
        </a:spcBef>
        <a:buFont typeface="Arial"/>
        <a:buChar char="•"/>
        <a:defRPr sz="3282" kern="1200">
          <a:solidFill>
            <a:schemeClr val="tx1"/>
          </a:solidFill>
          <a:latin typeface="+mn-lt"/>
          <a:ea typeface="+mn-ea"/>
          <a:cs typeface="+mn-cs"/>
        </a:defRPr>
      </a:lvl1pPr>
      <a:lvl2pPr marL="761970" indent="-293065" algn="l" defTabSz="468904" rtl="0" eaLnBrk="1" latinLnBrk="0" hangingPunct="1">
        <a:spcBef>
          <a:spcPct val="20000"/>
        </a:spcBef>
        <a:buFont typeface="Arial"/>
        <a:buChar char="–"/>
        <a:defRPr sz="2872" kern="1200">
          <a:solidFill>
            <a:schemeClr val="tx1"/>
          </a:solidFill>
          <a:latin typeface="+mn-lt"/>
          <a:ea typeface="+mn-ea"/>
          <a:cs typeface="+mn-cs"/>
        </a:defRPr>
      </a:lvl2pPr>
      <a:lvl3pPr marL="1172261" indent="-234452" algn="l" defTabSz="468904" rtl="0" eaLnBrk="1" latinLnBrk="0" hangingPunct="1">
        <a:spcBef>
          <a:spcPct val="20000"/>
        </a:spcBef>
        <a:buFont typeface="Arial"/>
        <a:buChar char="•"/>
        <a:defRPr sz="2461" kern="1200">
          <a:solidFill>
            <a:schemeClr val="tx1"/>
          </a:solidFill>
          <a:latin typeface="+mn-lt"/>
          <a:ea typeface="+mn-ea"/>
          <a:cs typeface="+mn-cs"/>
        </a:defRPr>
      </a:lvl3pPr>
      <a:lvl4pPr marL="1641165" indent="-234452" algn="l" defTabSz="468904" rtl="0" eaLnBrk="1" latinLnBrk="0" hangingPunct="1">
        <a:spcBef>
          <a:spcPct val="20000"/>
        </a:spcBef>
        <a:buFont typeface="Arial"/>
        <a:buChar char="–"/>
        <a:defRPr sz="2051" kern="1200">
          <a:solidFill>
            <a:schemeClr val="tx1"/>
          </a:solidFill>
          <a:latin typeface="+mn-lt"/>
          <a:ea typeface="+mn-ea"/>
          <a:cs typeface="+mn-cs"/>
        </a:defRPr>
      </a:lvl4pPr>
      <a:lvl5pPr marL="2110069" indent="-234452" algn="l" defTabSz="468904" rtl="0" eaLnBrk="1" latinLnBrk="0" hangingPunct="1">
        <a:spcBef>
          <a:spcPct val="20000"/>
        </a:spcBef>
        <a:buFont typeface="Arial"/>
        <a:buChar char="»"/>
        <a:defRPr sz="2051" kern="1200">
          <a:solidFill>
            <a:schemeClr val="tx1"/>
          </a:solidFill>
          <a:latin typeface="+mn-lt"/>
          <a:ea typeface="+mn-ea"/>
          <a:cs typeface="+mn-cs"/>
        </a:defRPr>
      </a:lvl5pPr>
      <a:lvl6pPr marL="2578974" indent="-234452" algn="l" defTabSz="468904" rtl="0" eaLnBrk="1" latinLnBrk="0" hangingPunct="1">
        <a:spcBef>
          <a:spcPct val="20000"/>
        </a:spcBef>
        <a:buFont typeface="Arial"/>
        <a:buChar char="•"/>
        <a:defRPr sz="2051" kern="1200">
          <a:solidFill>
            <a:schemeClr val="tx1"/>
          </a:solidFill>
          <a:latin typeface="+mn-lt"/>
          <a:ea typeface="+mn-ea"/>
          <a:cs typeface="+mn-cs"/>
        </a:defRPr>
      </a:lvl6pPr>
      <a:lvl7pPr marL="3047878" indent="-234452" algn="l" defTabSz="468904" rtl="0" eaLnBrk="1" latinLnBrk="0" hangingPunct="1">
        <a:spcBef>
          <a:spcPct val="20000"/>
        </a:spcBef>
        <a:buFont typeface="Arial"/>
        <a:buChar char="•"/>
        <a:defRPr sz="2051" kern="1200">
          <a:solidFill>
            <a:schemeClr val="tx1"/>
          </a:solidFill>
          <a:latin typeface="+mn-lt"/>
          <a:ea typeface="+mn-ea"/>
          <a:cs typeface="+mn-cs"/>
        </a:defRPr>
      </a:lvl7pPr>
      <a:lvl8pPr marL="3516782" indent="-234452" algn="l" defTabSz="468904" rtl="0" eaLnBrk="1" latinLnBrk="0" hangingPunct="1">
        <a:spcBef>
          <a:spcPct val="20000"/>
        </a:spcBef>
        <a:buFont typeface="Arial"/>
        <a:buChar char="•"/>
        <a:defRPr sz="2051" kern="1200">
          <a:solidFill>
            <a:schemeClr val="tx1"/>
          </a:solidFill>
          <a:latin typeface="+mn-lt"/>
          <a:ea typeface="+mn-ea"/>
          <a:cs typeface="+mn-cs"/>
        </a:defRPr>
      </a:lvl8pPr>
      <a:lvl9pPr marL="3985687" indent="-234452" algn="l" defTabSz="468904" rtl="0" eaLnBrk="1" latinLnBrk="0" hangingPunct="1">
        <a:spcBef>
          <a:spcPct val="20000"/>
        </a:spcBef>
        <a:buFont typeface="Arial"/>
        <a:buChar char="•"/>
        <a:defRPr sz="2051" kern="1200">
          <a:solidFill>
            <a:schemeClr val="tx1"/>
          </a:solidFill>
          <a:latin typeface="+mn-lt"/>
          <a:ea typeface="+mn-ea"/>
          <a:cs typeface="+mn-cs"/>
        </a:defRPr>
      </a:lvl9pPr>
    </p:bodyStyle>
    <p:otherStyle>
      <a:defPPr>
        <a:defRPr lang="en-US"/>
      </a:defPPr>
      <a:lvl1pPr marL="0" algn="l" defTabSz="468904" rtl="0" eaLnBrk="1" latinLnBrk="0" hangingPunct="1">
        <a:defRPr sz="1846" kern="1200">
          <a:solidFill>
            <a:schemeClr val="tx1"/>
          </a:solidFill>
          <a:latin typeface="+mn-lt"/>
          <a:ea typeface="+mn-ea"/>
          <a:cs typeface="+mn-cs"/>
        </a:defRPr>
      </a:lvl1pPr>
      <a:lvl2pPr marL="468904" algn="l" defTabSz="468904" rtl="0" eaLnBrk="1" latinLnBrk="0" hangingPunct="1">
        <a:defRPr sz="1846" kern="1200">
          <a:solidFill>
            <a:schemeClr val="tx1"/>
          </a:solidFill>
          <a:latin typeface="+mn-lt"/>
          <a:ea typeface="+mn-ea"/>
          <a:cs typeface="+mn-cs"/>
        </a:defRPr>
      </a:lvl2pPr>
      <a:lvl3pPr marL="937809" algn="l" defTabSz="468904" rtl="0" eaLnBrk="1" latinLnBrk="0" hangingPunct="1">
        <a:defRPr sz="1846" kern="1200">
          <a:solidFill>
            <a:schemeClr val="tx1"/>
          </a:solidFill>
          <a:latin typeface="+mn-lt"/>
          <a:ea typeface="+mn-ea"/>
          <a:cs typeface="+mn-cs"/>
        </a:defRPr>
      </a:lvl3pPr>
      <a:lvl4pPr marL="1406713" algn="l" defTabSz="468904" rtl="0" eaLnBrk="1" latinLnBrk="0" hangingPunct="1">
        <a:defRPr sz="1846" kern="1200">
          <a:solidFill>
            <a:schemeClr val="tx1"/>
          </a:solidFill>
          <a:latin typeface="+mn-lt"/>
          <a:ea typeface="+mn-ea"/>
          <a:cs typeface="+mn-cs"/>
        </a:defRPr>
      </a:lvl4pPr>
      <a:lvl5pPr marL="1875617" algn="l" defTabSz="468904" rtl="0" eaLnBrk="1" latinLnBrk="0" hangingPunct="1">
        <a:defRPr sz="1846" kern="1200">
          <a:solidFill>
            <a:schemeClr val="tx1"/>
          </a:solidFill>
          <a:latin typeface="+mn-lt"/>
          <a:ea typeface="+mn-ea"/>
          <a:cs typeface="+mn-cs"/>
        </a:defRPr>
      </a:lvl5pPr>
      <a:lvl6pPr marL="2344522" algn="l" defTabSz="468904" rtl="0" eaLnBrk="1" latinLnBrk="0" hangingPunct="1">
        <a:defRPr sz="1846" kern="1200">
          <a:solidFill>
            <a:schemeClr val="tx1"/>
          </a:solidFill>
          <a:latin typeface="+mn-lt"/>
          <a:ea typeface="+mn-ea"/>
          <a:cs typeface="+mn-cs"/>
        </a:defRPr>
      </a:lvl6pPr>
      <a:lvl7pPr marL="2813426" algn="l" defTabSz="468904" rtl="0" eaLnBrk="1" latinLnBrk="0" hangingPunct="1">
        <a:defRPr sz="1846" kern="1200">
          <a:solidFill>
            <a:schemeClr val="tx1"/>
          </a:solidFill>
          <a:latin typeface="+mn-lt"/>
          <a:ea typeface="+mn-ea"/>
          <a:cs typeface="+mn-cs"/>
        </a:defRPr>
      </a:lvl7pPr>
      <a:lvl8pPr marL="3282330" algn="l" defTabSz="468904" rtl="0" eaLnBrk="1" latinLnBrk="0" hangingPunct="1">
        <a:defRPr sz="1846" kern="1200">
          <a:solidFill>
            <a:schemeClr val="tx1"/>
          </a:solidFill>
          <a:latin typeface="+mn-lt"/>
          <a:ea typeface="+mn-ea"/>
          <a:cs typeface="+mn-cs"/>
        </a:defRPr>
      </a:lvl8pPr>
      <a:lvl9pPr marL="3751235" algn="l" defTabSz="468904" rtl="0" eaLnBrk="1" latinLnBrk="0" hangingPunct="1">
        <a:defRPr sz="184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s://powerbi.microsoft.com/en-us/calculato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youtube.com/dataonmyview" TargetMode="External"/><Relationship Id="rId7" Type="http://schemas.openxmlformats.org/officeDocument/2006/relationships/image" Target="../media/image7.png"/><Relationship Id="rId2" Type="http://schemas.openxmlformats.org/officeDocument/2006/relationships/hyperlink" Target="http://dataap.org/blog/author/hariharanr/"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hyperlink" Target="mailto:Hariharan.Rajendran@Cognizant.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powerbi.microsoft.com/en-us/documentation/powerbi-desktop-create-and-manage-relationships/"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powerbi.microsoft.com/en-us/documentation/powerbi-desktop-getting-started/" TargetMode="External"/><Relationship Id="rId2" Type="http://schemas.openxmlformats.org/officeDocument/2006/relationships/hyperlink" Target="https://powerbi.microsoft.com/en-us/documentation/powerbi-desktop-get-the-desktop/" TargetMode="External"/><Relationship Id="rId1" Type="http://schemas.openxmlformats.org/officeDocument/2006/relationships/slideLayout" Target="../slideLayouts/slideLayout2.xml"/><Relationship Id="rId5" Type="http://schemas.openxmlformats.org/officeDocument/2006/relationships/hyperlink" Target="https://powerbi.microsoft.com/en-us/documentation/powerbi-desktop-latest-update/" TargetMode="External"/><Relationship Id="rId4" Type="http://schemas.openxmlformats.org/officeDocument/2006/relationships/hyperlink" Target="https://powerbi.microsoft.com/en-us/documentation/powerbi-desktop-video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hyperlink" Target="https://msdn.microsoft.com/library/ee634387.aspx" TargetMode="Externa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8" Type="http://schemas.openxmlformats.org/officeDocument/2006/relationships/hyperlink" Target="https://msdn.microsoft.com/library/ee634938.aspx" TargetMode="External"/><Relationship Id="rId3" Type="http://schemas.openxmlformats.org/officeDocument/2006/relationships/hyperlink" Target="https://msdn.microsoft.com/library/ee634763.aspx" TargetMode="External"/><Relationship Id="rId7" Type="http://schemas.openxmlformats.org/officeDocument/2006/relationships/hyperlink" Target="https://msdn.microsoft.com/library/ee634822.aspx" TargetMode="External"/><Relationship Id="rId2" Type="http://schemas.openxmlformats.org/officeDocument/2006/relationships/hyperlink" Target="https://msdn.microsoft.com/library/ee634786.aspx" TargetMode="External"/><Relationship Id="rId1" Type="http://schemas.openxmlformats.org/officeDocument/2006/relationships/slideLayout" Target="../slideLayouts/slideLayout2.xml"/><Relationship Id="rId6" Type="http://schemas.openxmlformats.org/officeDocument/2006/relationships/hyperlink" Target="https://msdn.microsoft.com/library/ee634241.aspx" TargetMode="External"/><Relationship Id="rId5" Type="http://schemas.openxmlformats.org/officeDocument/2006/relationships/hyperlink" Target="https://msdn.microsoft.com/library/ee634365.aspx" TargetMode="External"/><Relationship Id="rId10" Type="http://schemas.openxmlformats.org/officeDocument/2006/relationships/hyperlink" Target="https://msdn.microsoft.com/library/mt150101.aspx" TargetMode="External"/><Relationship Id="rId4" Type="http://schemas.openxmlformats.org/officeDocument/2006/relationships/hyperlink" Target="https://msdn.microsoft.com/library/ee634552.aspx" TargetMode="External"/><Relationship Id="rId9" Type="http://schemas.openxmlformats.org/officeDocument/2006/relationships/hyperlink" Target="https://msdn.microsoft.com/library/mt150102.aspx"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msdn.microsoft.com/en-us/library/ee634557.aspx" TargetMode="External"/><Relationship Id="rId13" Type="http://schemas.openxmlformats.org/officeDocument/2006/relationships/hyperlink" Target="https://msdn.microsoft.com/en-us/library/ee634219.aspx" TargetMode="External"/><Relationship Id="rId3" Type="http://schemas.openxmlformats.org/officeDocument/2006/relationships/hyperlink" Target="https://msdn.microsoft.com/en-us/library/dn802546.aspx" TargetMode="External"/><Relationship Id="rId7" Type="http://schemas.openxmlformats.org/officeDocument/2006/relationships/hyperlink" Target="https://msdn.microsoft.com/en-us/library/ee634824.aspx" TargetMode="External"/><Relationship Id="rId12" Type="http://schemas.openxmlformats.org/officeDocument/2006/relationships/hyperlink" Target="https://msdn.microsoft.com/en-us/library/ee634809.aspx" TargetMode="External"/><Relationship Id="rId2" Type="http://schemas.openxmlformats.org/officeDocument/2006/relationships/hyperlink" Target="https://msdn.microsoft.com/en-us/library/dn802538.aspx" TargetMode="External"/><Relationship Id="rId1" Type="http://schemas.openxmlformats.org/officeDocument/2006/relationships/slideLayout" Target="../slideLayouts/slideLayout2.xml"/><Relationship Id="rId6" Type="http://schemas.openxmlformats.org/officeDocument/2006/relationships/hyperlink" Target="https://msdn.microsoft.com/en-us/library/ee634951.aspx" TargetMode="External"/><Relationship Id="rId11" Type="http://schemas.openxmlformats.org/officeDocument/2006/relationships/hyperlink" Target="https://msdn.microsoft.com/en-us/library/jj677276.aspx" TargetMode="External"/><Relationship Id="rId5" Type="http://schemas.openxmlformats.org/officeDocument/2006/relationships/hyperlink" Target="https://msdn.microsoft.com/en-us/library/ee634924.aspx" TargetMode="External"/><Relationship Id="rId10" Type="http://schemas.openxmlformats.org/officeDocument/2006/relationships/hyperlink" Target="https://msdn.microsoft.com/en-us/library/ee634959.aspx" TargetMode="External"/><Relationship Id="rId4" Type="http://schemas.openxmlformats.org/officeDocument/2006/relationships/hyperlink" Target="https://msdn.microsoft.com/en-us/library/ee634811.aspx" TargetMode="External"/><Relationship Id="rId9" Type="http://schemas.openxmlformats.org/officeDocument/2006/relationships/hyperlink" Target="https://msdn.microsoft.com/en-us/library/ee634873.aspx" TargetMode="External"/><Relationship Id="rId14" Type="http://schemas.openxmlformats.org/officeDocument/2006/relationships/hyperlink" Target="https://msdn.microsoft.com/en-us/library/gg492185.aspx"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16178" y="3070274"/>
            <a:ext cx="11046177" cy="599769"/>
          </a:xfrm>
        </p:spPr>
        <p:txBody>
          <a:bodyPr>
            <a:noAutofit/>
          </a:bodyPr>
          <a:lstStyle/>
          <a:p>
            <a:r>
              <a:rPr lang="en-US" sz="3200" b="1" dirty="0" smtClean="0">
                <a:solidFill>
                  <a:srgbClr val="00B0F0"/>
                </a:solidFill>
                <a:latin typeface="Arial (Headings)"/>
              </a:rPr>
              <a:t>Power BI Training</a:t>
            </a:r>
            <a:endParaRPr lang="en-US" sz="3200" b="1" dirty="0">
              <a:solidFill>
                <a:srgbClr val="00B0F0"/>
              </a:solidFill>
              <a:latin typeface="Arial (Headings)"/>
            </a:endParaRPr>
          </a:p>
        </p:txBody>
      </p:sp>
      <p:sp>
        <p:nvSpPr>
          <p:cNvPr id="6" name="Text Placeholder 4"/>
          <p:cNvSpPr>
            <a:spLocks noGrp="1"/>
          </p:cNvSpPr>
          <p:nvPr>
            <p:ph type="body" sz="quarter" idx="14"/>
          </p:nvPr>
        </p:nvSpPr>
        <p:spPr>
          <a:xfrm>
            <a:off x="9618578" y="3163605"/>
            <a:ext cx="2380375" cy="846109"/>
          </a:xfrm>
        </p:spPr>
        <p:txBody>
          <a:bodyPr>
            <a:noAutofit/>
          </a:bodyPr>
          <a:lstStyle/>
          <a:p>
            <a:r>
              <a:rPr lang="en-US" sz="2000" b="1" u="sng" dirty="0" smtClean="0">
                <a:solidFill>
                  <a:schemeClr val="accent4">
                    <a:lumMod val="60000"/>
                    <a:lumOff val="40000"/>
                  </a:schemeClr>
                </a:solidFill>
              </a:rPr>
              <a:t>Trainer:</a:t>
            </a:r>
          </a:p>
          <a:p>
            <a:r>
              <a:rPr lang="en-US" sz="2000" dirty="0" smtClean="0">
                <a:solidFill>
                  <a:schemeClr val="accent4">
                    <a:lumMod val="60000"/>
                    <a:lumOff val="40000"/>
                  </a:schemeClr>
                </a:solidFill>
              </a:rPr>
              <a:t>Hariharan (767768)</a:t>
            </a:r>
          </a:p>
        </p:txBody>
      </p:sp>
      <p:sp>
        <p:nvSpPr>
          <p:cNvPr id="5" name="Text Placeholder 4"/>
          <p:cNvSpPr>
            <a:spLocks noGrp="1"/>
          </p:cNvSpPr>
          <p:nvPr>
            <p:ph type="body" sz="quarter" idx="15"/>
          </p:nvPr>
        </p:nvSpPr>
        <p:spPr>
          <a:xfrm>
            <a:off x="558809" y="4198597"/>
            <a:ext cx="2629560" cy="594784"/>
          </a:xfrm>
        </p:spPr>
        <p:txBody>
          <a:bodyPr/>
          <a:lstStyle/>
          <a:p>
            <a:r>
              <a:rPr lang="en-US" dirty="0" smtClean="0"/>
              <a:t>November – 2020</a:t>
            </a:r>
          </a:p>
        </p:txBody>
      </p:sp>
    </p:spTree>
    <p:extLst>
      <p:ext uri="{BB962C8B-B14F-4D97-AF65-F5344CB8AC3E}">
        <p14:creationId xmlns:p14="http://schemas.microsoft.com/office/powerpoint/2010/main" val="7550172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10</a:t>
            </a:fld>
            <a:endParaRPr lang="en-US" dirty="0"/>
          </a:p>
        </p:txBody>
      </p:sp>
      <p:sp>
        <p:nvSpPr>
          <p:cNvPr id="2" name="Title 1"/>
          <p:cNvSpPr>
            <a:spLocks noGrp="1"/>
          </p:cNvSpPr>
          <p:nvPr>
            <p:ph type="title"/>
          </p:nvPr>
        </p:nvSpPr>
        <p:spPr>
          <a:xfrm>
            <a:off x="405824" y="250808"/>
            <a:ext cx="11286649" cy="501907"/>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smtClean="0"/>
              <a:t>Overview</a:t>
            </a:r>
            <a:endParaRPr lang="en-US" dirty="0"/>
          </a:p>
        </p:txBody>
      </p:sp>
      <p:sp>
        <p:nvSpPr>
          <p:cNvPr id="69" name="Title 1"/>
          <p:cNvSpPr txBox="1">
            <a:spLocks/>
          </p:cNvSpPr>
          <p:nvPr/>
        </p:nvSpPr>
        <p:spPr>
          <a:xfrm>
            <a:off x="1406769" y="1084385"/>
            <a:ext cx="8831385" cy="1016000"/>
          </a:xfrm>
          <a:prstGeom prst="rect">
            <a:avLst/>
          </a:prstGeom>
        </p:spPr>
        <p:txBody>
          <a:bodyPr vert="horz" lIns="93785" tIns="46892" rIns="93785" bIns="46892" rtlCol="0" anchor="t">
            <a:noAutofit/>
          </a:bodyPr>
          <a:lstStyle>
            <a:lvl1pPr algn="l" defTabSz="457200" rtl="0" eaLnBrk="1" latinLnBrk="0" hangingPunct="1">
              <a:spcBef>
                <a:spcPct val="0"/>
              </a:spcBef>
              <a:buNone/>
              <a:defRPr sz="2000" b="1" kern="1200">
                <a:solidFill>
                  <a:srgbClr val="0099CC"/>
                </a:solidFill>
                <a:latin typeface="Calibri" panose="020F0502020204030204" pitchFamily="34" charset="0"/>
                <a:ea typeface="+mj-ea"/>
                <a:cs typeface="Calibri" panose="020F0502020204030204" pitchFamily="34" charset="0"/>
              </a:defRPr>
            </a:lvl1pPr>
          </a:lstStyle>
          <a:p>
            <a:r>
              <a:rPr lang="en-US" sz="2461">
                <a:solidFill>
                  <a:schemeClr val="bg1"/>
                </a:solidFill>
              </a:rPr>
              <a:t>Why Tableau?</a:t>
            </a:r>
            <a:endParaRPr lang="en-US" sz="2461" dirty="0">
              <a:solidFill>
                <a:schemeClr val="bg1"/>
              </a:solidFill>
            </a:endParaRPr>
          </a:p>
        </p:txBody>
      </p:sp>
      <p:sp>
        <p:nvSpPr>
          <p:cNvPr id="74" name="Rectangle 73"/>
          <p:cNvSpPr/>
          <p:nvPr/>
        </p:nvSpPr>
        <p:spPr>
          <a:xfrm>
            <a:off x="7260353" y="1802933"/>
            <a:ext cx="4689697" cy="3785652"/>
          </a:xfrm>
          <a:prstGeom prst="rect">
            <a:avLst/>
          </a:prstGeom>
        </p:spPr>
        <p:txBody>
          <a:bodyPr wrap="square">
            <a:spAutoFit/>
          </a:bodyPr>
          <a:lstStyle/>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Leverages the power of In-memory processing to provide interactive and Custom visualizations</a:t>
            </a:r>
            <a:r>
              <a:rPr lang="en-US" sz="1300" dirty="0" smtClean="0">
                <a:solidFill>
                  <a:prstClr val="black"/>
                </a:solidFill>
                <a:cs typeface="Calibri" panose="020F0502020204030204" pitchFamily="34" charset="0"/>
              </a:rPr>
              <a:t>.</a:t>
            </a: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Faster time to implement compared to traditional </a:t>
            </a:r>
            <a:r>
              <a:rPr lang="en-US" sz="1300" dirty="0" smtClean="0">
                <a:solidFill>
                  <a:prstClr val="black"/>
                </a:solidFill>
                <a:cs typeface="Calibri" panose="020F0502020204030204" pitchFamily="34" charset="0"/>
              </a:rPr>
              <a:t>BI</a:t>
            </a:r>
            <a:endParaRPr lang="en-US" sz="1300" dirty="0">
              <a:solidFill>
                <a:prstClr val="black"/>
              </a:solidFill>
              <a:cs typeface="Calibri" panose="020F0502020204030204" pitchFamily="34" charset="0"/>
            </a:endParaRP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Supports All Microsoft Azure and a wide range of other (non Microsoft) data sources (both on - premise and cloud</a:t>
            </a:r>
            <a:r>
              <a:rPr lang="en-US" sz="1300" dirty="0" smtClean="0">
                <a:solidFill>
                  <a:prstClr val="black"/>
                </a:solidFill>
                <a:cs typeface="Calibri" panose="020F0502020204030204" pitchFamily="34" charset="0"/>
              </a:rPr>
              <a:t>)</a:t>
            </a:r>
          </a:p>
          <a:p>
            <a:pPr marL="404911" indent="-285750" eaLnBrk="0" hangingPunct="0">
              <a:spcBef>
                <a:spcPts val="593"/>
              </a:spcBef>
              <a:buFont typeface="Wingdings" panose="05000000000000000000" pitchFamily="2" charset="2"/>
              <a:buChar char="ü"/>
            </a:pPr>
            <a:r>
              <a:rPr lang="en-US" sz="1300" dirty="0" smtClean="0">
                <a:solidFill>
                  <a:prstClr val="black"/>
                </a:solidFill>
                <a:cs typeface="Calibri" panose="020F0502020204030204" pitchFamily="34" charset="0"/>
              </a:rPr>
              <a:t>Publish </a:t>
            </a:r>
            <a:r>
              <a:rPr lang="en-US" sz="1300" dirty="0">
                <a:solidFill>
                  <a:prstClr val="black"/>
                </a:solidFill>
                <a:cs typeface="Calibri" panose="020F0502020204030204" pitchFamily="34" charset="0"/>
              </a:rPr>
              <a:t>to </a:t>
            </a:r>
            <a:r>
              <a:rPr lang="en-US" sz="1300" dirty="0" smtClean="0">
                <a:solidFill>
                  <a:prstClr val="black"/>
                </a:solidFill>
                <a:cs typeface="Calibri" panose="020F0502020204030204" pitchFamily="34" charset="0"/>
              </a:rPr>
              <a:t>Web</a:t>
            </a: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Cloud based Service with excellent scalability</a:t>
            </a: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Cloud based platform which can be setup in minutes without any necessity of on - premise infrastructure. </a:t>
            </a:r>
            <a:endParaRPr lang="en-US" sz="1300" dirty="0" smtClean="0">
              <a:solidFill>
                <a:prstClr val="black"/>
              </a:solidFill>
              <a:cs typeface="Calibri" panose="020F0502020204030204" pitchFamily="34" charset="0"/>
            </a:endParaRPr>
          </a:p>
          <a:p>
            <a:pPr marL="404911" indent="-285750" eaLnBrk="0" hangingPunct="0">
              <a:spcBef>
                <a:spcPts val="593"/>
              </a:spcBef>
              <a:buFont typeface="Wingdings" panose="05000000000000000000" pitchFamily="2" charset="2"/>
              <a:buChar char="ü"/>
            </a:pPr>
            <a:r>
              <a:rPr lang="en-US" sz="1300" dirty="0" smtClean="0">
                <a:solidFill>
                  <a:prstClr val="black"/>
                </a:solidFill>
                <a:cs typeface="Calibri" panose="020F0502020204030204" pitchFamily="34" charset="0"/>
              </a:rPr>
              <a:t>On-Premise report publishing</a:t>
            </a: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Excellent Data Discovery features</a:t>
            </a: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Mobile BI- View the dashboards/Reports in iPad, iPhone, Android and Windows </a:t>
            </a:r>
            <a:r>
              <a:rPr lang="en-US" sz="1300" dirty="0" smtClean="0">
                <a:solidFill>
                  <a:prstClr val="black"/>
                </a:solidFill>
                <a:cs typeface="Calibri" panose="020F0502020204030204" pitchFamily="34" charset="0"/>
              </a:rPr>
              <a:t>Devices</a:t>
            </a:r>
            <a:endParaRPr lang="en-US" sz="1300" dirty="0">
              <a:solidFill>
                <a:prstClr val="black"/>
              </a:solidFill>
              <a:cs typeface="Calibri" panose="020F0502020204030204" pitchFamily="34" charset="0"/>
            </a:endParaRPr>
          </a:p>
          <a:p>
            <a:pPr marL="404911" indent="-285750" eaLnBrk="0" hangingPunct="0">
              <a:spcBef>
                <a:spcPts val="593"/>
              </a:spcBef>
              <a:buFont typeface="Wingdings" panose="05000000000000000000" pitchFamily="2" charset="2"/>
              <a:buChar char="ü"/>
            </a:pPr>
            <a:r>
              <a:rPr lang="en-US" sz="1300" dirty="0">
                <a:solidFill>
                  <a:prstClr val="black"/>
                </a:solidFill>
                <a:cs typeface="Calibri" panose="020F0502020204030204" pitchFamily="34" charset="0"/>
              </a:rPr>
              <a:t>Allows Scheduled Data </a:t>
            </a:r>
            <a:r>
              <a:rPr lang="en-US" sz="1300" dirty="0" smtClean="0">
                <a:solidFill>
                  <a:prstClr val="black"/>
                </a:solidFill>
                <a:cs typeface="Calibri" panose="020F0502020204030204" pitchFamily="34" charset="0"/>
              </a:rPr>
              <a:t>Refresh</a:t>
            </a:r>
            <a:endParaRPr lang="en-US" sz="1300" dirty="0">
              <a:solidFill>
                <a:prstClr val="black"/>
              </a:solidFill>
              <a:cs typeface="Calibri" panose="020F0502020204030204" pitchFamily="34" charset="0"/>
            </a:endParaRPr>
          </a:p>
        </p:txBody>
      </p:sp>
      <p:pic>
        <p:nvPicPr>
          <p:cNvPr id="79" name="Picture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7" y="822175"/>
            <a:ext cx="6914302" cy="2906864"/>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15" y="3798499"/>
            <a:ext cx="3438660" cy="2437172"/>
          </a:xfrm>
          <a:prstGeom prst="rect">
            <a:avLst/>
          </a:prstGeom>
          <a:ln w="38100" cap="sq">
            <a:solidFill>
              <a:schemeClr val="accent4">
                <a:lumMod val="60000"/>
                <a:lumOff val="40000"/>
              </a:schemeClr>
            </a:solidFill>
            <a:miter lim="800000"/>
          </a:ln>
          <a:effectLst/>
        </p:spPr>
      </p:pic>
      <p:pic>
        <p:nvPicPr>
          <p:cNvPr id="81" name="Picture 80"/>
          <p:cNvPicPr>
            <a:picLocks noChangeAspect="1"/>
          </p:cNvPicPr>
          <p:nvPr/>
        </p:nvPicPr>
        <p:blipFill>
          <a:blip r:embed="rId4"/>
          <a:stretch>
            <a:fillRect/>
          </a:stretch>
        </p:blipFill>
        <p:spPr>
          <a:xfrm>
            <a:off x="3823349" y="3798499"/>
            <a:ext cx="3348530" cy="2437172"/>
          </a:xfrm>
          <a:prstGeom prst="rect">
            <a:avLst/>
          </a:prstGeom>
          <a:ln w="38100" cap="sq">
            <a:solidFill>
              <a:srgbClr val="7030A0"/>
            </a:solidFill>
            <a:miter lim="800000"/>
          </a:ln>
          <a:effectLst/>
        </p:spPr>
      </p:pic>
    </p:spTree>
    <p:extLst>
      <p:ext uri="{BB962C8B-B14F-4D97-AF65-F5344CB8AC3E}">
        <p14:creationId xmlns:p14="http://schemas.microsoft.com/office/powerpoint/2010/main" val="6536518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a:xfrm>
            <a:off x="395712" y="0"/>
            <a:ext cx="11286649" cy="607259"/>
          </a:xfrm>
        </p:spPr>
        <p:txBody>
          <a:bodyPr/>
          <a:lstStyle/>
          <a:p>
            <a:r>
              <a:rPr lang="en-US" dirty="0"/>
              <a:t>Power </a:t>
            </a:r>
            <a:r>
              <a:rPr lang="en-US" dirty="0" smtClean="0"/>
              <a:t>BI – Tools and Components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47086129"/>
              </p:ext>
            </p:extLst>
          </p:nvPr>
        </p:nvGraphicFramePr>
        <p:xfrm>
          <a:off x="549028" y="607259"/>
          <a:ext cx="10350869" cy="5519982"/>
        </p:xfrm>
        <a:graphic>
          <a:graphicData uri="http://schemas.openxmlformats.org/drawingml/2006/table">
            <a:tbl>
              <a:tblPr>
                <a:tableStyleId>{5C22544A-7EE6-4342-B048-85BDC9FD1C3A}</a:tableStyleId>
              </a:tblPr>
              <a:tblGrid>
                <a:gridCol w="1780674">
                  <a:extLst>
                    <a:ext uri="{9D8B030D-6E8A-4147-A177-3AD203B41FA5}">
                      <a16:colId xmlns:a16="http://schemas.microsoft.com/office/drawing/2014/main" val="20000"/>
                    </a:ext>
                  </a:extLst>
                </a:gridCol>
                <a:gridCol w="5240060">
                  <a:extLst>
                    <a:ext uri="{9D8B030D-6E8A-4147-A177-3AD203B41FA5}">
                      <a16:colId xmlns:a16="http://schemas.microsoft.com/office/drawing/2014/main" val="20001"/>
                    </a:ext>
                  </a:extLst>
                </a:gridCol>
                <a:gridCol w="3330135">
                  <a:extLst>
                    <a:ext uri="{9D8B030D-6E8A-4147-A177-3AD203B41FA5}">
                      <a16:colId xmlns:a16="http://schemas.microsoft.com/office/drawing/2014/main" val="20002"/>
                    </a:ext>
                  </a:extLst>
                </a:gridCol>
              </a:tblGrid>
              <a:tr h="482938">
                <a:tc>
                  <a:txBody>
                    <a:bodyPr/>
                    <a:lstStyle/>
                    <a:p>
                      <a:pPr algn="ctr" fontAlgn="ctr"/>
                      <a:r>
                        <a:rPr lang="en-US" sz="1600" b="1" u="none" strike="noStrike" dirty="0">
                          <a:solidFill>
                            <a:schemeClr val="bg2"/>
                          </a:solidFill>
                          <a:effectLst/>
                        </a:rPr>
                        <a:t>App </a:t>
                      </a:r>
                      <a:endParaRPr lang="en-US" sz="1600" b="1" i="0" u="none" strike="noStrike" dirty="0">
                        <a:solidFill>
                          <a:schemeClr val="bg2"/>
                        </a:solidFill>
                        <a:effectLst/>
                        <a:latin typeface="Calibri" panose="020F0502020204030204" pitchFamily="34" charset="0"/>
                      </a:endParaRPr>
                    </a:p>
                  </a:txBody>
                  <a:tcPr marL="9525" marR="9525" marT="9525"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accent3">
                        <a:lumMod val="50000"/>
                      </a:schemeClr>
                    </a:solidFill>
                  </a:tcPr>
                </a:tc>
                <a:tc>
                  <a:txBody>
                    <a:bodyPr/>
                    <a:lstStyle/>
                    <a:p>
                      <a:pPr algn="ctr" fontAlgn="ctr"/>
                      <a:r>
                        <a:rPr lang="en-US" sz="1600" b="1" u="none" strike="noStrike" dirty="0">
                          <a:solidFill>
                            <a:schemeClr val="bg2"/>
                          </a:solidFill>
                          <a:effectLst/>
                        </a:rPr>
                        <a:t>Description</a:t>
                      </a:r>
                      <a:endParaRPr lang="en-US" sz="1600" b="1" i="0" u="none" strike="noStrike" dirty="0">
                        <a:solidFill>
                          <a:schemeClr val="bg2"/>
                        </a:solidFill>
                        <a:effectLst/>
                        <a:latin typeface="Calibri" panose="020F0502020204030204" pitchFamily="34" charset="0"/>
                      </a:endParaRPr>
                    </a:p>
                  </a:txBody>
                  <a:tcPr marL="9525" marR="9525" marT="9525" marB="0" anchor="ctr">
                    <a:lnT w="12700" cap="flat" cmpd="sng" algn="ctr">
                      <a:solidFill>
                        <a:schemeClr val="tx2"/>
                      </a:solidFill>
                      <a:prstDash val="solid"/>
                      <a:round/>
                      <a:headEnd type="none" w="med" len="med"/>
                      <a:tailEnd type="none" w="med" len="med"/>
                    </a:lnT>
                    <a:solidFill>
                      <a:schemeClr val="accent3">
                        <a:lumMod val="50000"/>
                      </a:schemeClr>
                    </a:solidFill>
                  </a:tcPr>
                </a:tc>
                <a:tc>
                  <a:txBody>
                    <a:bodyPr/>
                    <a:lstStyle/>
                    <a:p>
                      <a:pPr algn="ctr" fontAlgn="ctr"/>
                      <a:r>
                        <a:rPr lang="en-US" sz="1600" b="1" u="none" strike="noStrike" dirty="0">
                          <a:solidFill>
                            <a:schemeClr val="bg2"/>
                          </a:solidFill>
                          <a:effectLst/>
                        </a:rPr>
                        <a:t>Cost</a:t>
                      </a:r>
                      <a:endParaRPr lang="en-US" sz="1600" b="1" i="0" u="none" strike="noStrike" dirty="0">
                        <a:solidFill>
                          <a:schemeClr val="bg2"/>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accent3">
                        <a:lumMod val="50000"/>
                      </a:schemeClr>
                    </a:solidFill>
                  </a:tcPr>
                </a:tc>
                <a:extLst>
                  <a:ext uri="{0D108BD9-81ED-4DB2-BD59-A6C34878D82A}">
                    <a16:rowId xmlns:a16="http://schemas.microsoft.com/office/drawing/2014/main" val="10000"/>
                  </a:ext>
                </a:extLst>
              </a:tr>
              <a:tr h="482938">
                <a:tc>
                  <a:txBody>
                    <a:bodyPr/>
                    <a:lstStyle/>
                    <a:p>
                      <a:pPr algn="ctr" fontAlgn="ctr"/>
                      <a:r>
                        <a:rPr lang="en-US" sz="1100" b="1" u="none" strike="noStrike" dirty="0" smtClean="0">
                          <a:solidFill>
                            <a:schemeClr val="tx2"/>
                          </a:solidFill>
                          <a:effectLst/>
                        </a:rPr>
                        <a:t>PowerBI</a:t>
                      </a:r>
                      <a:r>
                        <a:rPr lang="en-US" sz="1100" b="1" u="none" strike="noStrike" baseline="0" dirty="0" smtClean="0">
                          <a:solidFill>
                            <a:schemeClr val="tx2"/>
                          </a:solidFill>
                          <a:effectLst/>
                        </a:rPr>
                        <a:t> </a:t>
                      </a:r>
                      <a:r>
                        <a:rPr lang="en-US" sz="1100" b="1" u="none" strike="noStrike" dirty="0" smtClean="0">
                          <a:solidFill>
                            <a:schemeClr val="tx2"/>
                          </a:solidFill>
                          <a:effectLst/>
                        </a:rPr>
                        <a:t>Desktop </a:t>
                      </a:r>
                      <a:endParaRPr lang="en-US" sz="1100" b="1" i="0" u="none" strike="noStrike" dirty="0">
                        <a:solidFill>
                          <a:schemeClr val="tx2"/>
                        </a:solidFill>
                        <a:effectLst/>
                        <a:latin typeface="Calibri" panose="020F0502020204030204" pitchFamily="34" charset="0"/>
                      </a:endParaRPr>
                    </a:p>
                  </a:txBody>
                  <a:tcPr marL="9525" marR="9525" marT="9525" marB="0" anchor="ctr">
                    <a:lnL w="12700" cap="flat" cmpd="sng" algn="ctr">
                      <a:solidFill>
                        <a:schemeClr val="tx2"/>
                      </a:solidFill>
                      <a:prstDash val="solid"/>
                      <a:round/>
                      <a:headEnd type="none" w="med" len="med"/>
                      <a:tailEnd type="none" w="med" len="med"/>
                    </a:lnL>
                  </a:tcPr>
                </a:tc>
                <a:tc>
                  <a:txBody>
                    <a:bodyPr/>
                    <a:lstStyle/>
                    <a:p>
                      <a:pPr algn="l" fontAlgn="b"/>
                      <a:r>
                        <a:rPr lang="en-US" sz="1100" u="none" strike="noStrike" dirty="0">
                          <a:solidFill>
                            <a:schemeClr val="tx2">
                              <a:lumMod val="50000"/>
                              <a:lumOff val="50000"/>
                            </a:schemeClr>
                          </a:solidFill>
                          <a:effectLst/>
                        </a:rPr>
                        <a:t>Report Authoring Tool </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a:txBody>
                    <a:bodyPr/>
                    <a:lstStyle/>
                    <a:p>
                      <a:pPr algn="l" fontAlgn="b"/>
                      <a:r>
                        <a:rPr lang="en-US" sz="1100" u="none" strike="noStrike" dirty="0">
                          <a:solidFill>
                            <a:schemeClr val="tx2">
                              <a:lumMod val="50000"/>
                              <a:lumOff val="50000"/>
                            </a:schemeClr>
                          </a:solidFill>
                          <a:effectLst/>
                        </a:rPr>
                        <a:t>Freely </a:t>
                      </a:r>
                      <a:r>
                        <a:rPr lang="en-US" sz="1100" u="none" strike="noStrike" dirty="0" smtClean="0">
                          <a:solidFill>
                            <a:schemeClr val="tx2">
                              <a:lumMod val="50000"/>
                              <a:lumOff val="50000"/>
                            </a:schemeClr>
                          </a:solidFill>
                          <a:effectLst/>
                        </a:rPr>
                        <a:t>Available</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tcPr>
                </a:tc>
                <a:extLst>
                  <a:ext uri="{0D108BD9-81ED-4DB2-BD59-A6C34878D82A}">
                    <a16:rowId xmlns:a16="http://schemas.microsoft.com/office/drawing/2014/main" val="10001"/>
                  </a:ext>
                </a:extLst>
              </a:tr>
              <a:tr h="482938">
                <a:tc>
                  <a:txBody>
                    <a:bodyPr/>
                    <a:lstStyle/>
                    <a:p>
                      <a:pPr marL="0" algn="ctr" defTabSz="468904" rtl="0" eaLnBrk="1" fontAlgn="ctr" latinLnBrk="0" hangingPunct="1"/>
                      <a:r>
                        <a:rPr lang="en-US" sz="1100" b="1" u="none" strike="noStrike" kern="1200" dirty="0" smtClean="0">
                          <a:solidFill>
                            <a:schemeClr val="tx2"/>
                          </a:solidFill>
                          <a:effectLst/>
                          <a:latin typeface="+mn-lt"/>
                          <a:ea typeface="+mn-ea"/>
                          <a:cs typeface="+mn-cs"/>
                        </a:rPr>
                        <a:t>Power BI Desktop for Report Server</a:t>
                      </a:r>
                      <a:endParaRPr lang="en-US" sz="1100" b="1" u="none" strike="noStrike" kern="1200" dirty="0">
                        <a:solidFill>
                          <a:schemeClr val="tx2"/>
                        </a:solidFill>
                        <a:effectLst/>
                        <a:latin typeface="+mn-lt"/>
                        <a:ea typeface="+mn-ea"/>
                        <a:cs typeface="+mn-cs"/>
                      </a:endParaRPr>
                    </a:p>
                  </a:txBody>
                  <a:tcPr marL="9525" marR="9525" marT="9525" marB="0" anchor="ctr">
                    <a:lnL w="12700" cap="flat" cmpd="sng" algn="ctr">
                      <a:solidFill>
                        <a:schemeClr val="tx2"/>
                      </a:solidFill>
                      <a:prstDash val="solid"/>
                      <a:round/>
                      <a:headEnd type="none" w="med" len="med"/>
                      <a:tailEnd type="none" w="med" len="med"/>
                    </a:lnL>
                  </a:tcPr>
                </a:tc>
                <a:tc>
                  <a:txBody>
                    <a:bodyPr/>
                    <a:lstStyle/>
                    <a:p>
                      <a:pPr marL="0" marR="0" lvl="0" indent="0" algn="l" defTabSz="468904" rtl="0" eaLnBrk="1" fontAlgn="b" latinLnBrk="0" hangingPunct="1">
                        <a:lnSpc>
                          <a:spcPct val="100000"/>
                        </a:lnSpc>
                        <a:spcBef>
                          <a:spcPts val="0"/>
                        </a:spcBef>
                        <a:spcAft>
                          <a:spcPts val="0"/>
                        </a:spcAft>
                        <a:buClrTx/>
                        <a:buSzTx/>
                        <a:buFontTx/>
                        <a:buNone/>
                        <a:tabLst/>
                        <a:defRPr/>
                      </a:pPr>
                      <a:r>
                        <a:rPr lang="en-US" sz="1100" u="none" strike="noStrike" dirty="0" smtClean="0">
                          <a:solidFill>
                            <a:schemeClr val="tx2">
                              <a:lumMod val="50000"/>
                              <a:lumOff val="50000"/>
                            </a:schemeClr>
                          </a:solidFill>
                          <a:effectLst/>
                        </a:rPr>
                        <a:t>Report Authoring Tool exclusive for On premise report server hosting</a:t>
                      </a:r>
                      <a:endParaRPr lang="en-US" sz="1100" b="0" i="0" u="none" strike="noStrike" dirty="0" smtClean="0">
                        <a:solidFill>
                          <a:schemeClr val="tx2">
                            <a:lumMod val="50000"/>
                            <a:lumOff val="50000"/>
                          </a:schemeClr>
                        </a:solidFill>
                        <a:effectLst/>
                        <a:latin typeface="Calibri" panose="020F0502020204030204" pitchFamily="34" charset="0"/>
                      </a:endParaRPr>
                    </a:p>
                    <a:p>
                      <a:pPr algn="l" fontAlgn="b"/>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a:txBody>
                    <a:bodyPr/>
                    <a:lstStyle/>
                    <a:p>
                      <a:pPr marL="0" marR="0" lvl="0" indent="0" algn="l" defTabSz="468904" rtl="0" eaLnBrk="1" fontAlgn="b" latinLnBrk="0" hangingPunct="1">
                        <a:lnSpc>
                          <a:spcPct val="100000"/>
                        </a:lnSpc>
                        <a:spcBef>
                          <a:spcPts val="0"/>
                        </a:spcBef>
                        <a:spcAft>
                          <a:spcPts val="0"/>
                        </a:spcAft>
                        <a:buClrTx/>
                        <a:buSzTx/>
                        <a:buFontTx/>
                        <a:buNone/>
                        <a:tabLst/>
                        <a:defRPr/>
                      </a:pPr>
                      <a:r>
                        <a:rPr lang="en-US" sz="1100" u="none" strike="noStrike" dirty="0" smtClean="0">
                          <a:solidFill>
                            <a:schemeClr val="tx2">
                              <a:lumMod val="50000"/>
                              <a:lumOff val="50000"/>
                            </a:schemeClr>
                          </a:solidFill>
                          <a:effectLst/>
                        </a:rPr>
                        <a:t>Freely Available</a:t>
                      </a:r>
                      <a:endParaRPr lang="en-US" sz="1100" b="0" i="0" u="none" strike="noStrike" dirty="0" smtClean="0">
                        <a:solidFill>
                          <a:schemeClr val="tx2">
                            <a:lumMod val="50000"/>
                            <a:lumOff val="50000"/>
                          </a:schemeClr>
                        </a:solidFill>
                        <a:effectLst/>
                        <a:latin typeface="Calibri" panose="020F0502020204030204" pitchFamily="34" charset="0"/>
                      </a:endParaRPr>
                    </a:p>
                    <a:p>
                      <a:pPr algn="l" fontAlgn="b"/>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tcPr>
                </a:tc>
                <a:extLst>
                  <a:ext uri="{0D108BD9-81ED-4DB2-BD59-A6C34878D82A}">
                    <a16:rowId xmlns:a16="http://schemas.microsoft.com/office/drawing/2014/main" val="3297203915"/>
                  </a:ext>
                </a:extLst>
              </a:tr>
              <a:tr h="482938">
                <a:tc rowSpan="3">
                  <a:txBody>
                    <a:bodyPr/>
                    <a:lstStyle/>
                    <a:p>
                      <a:pPr algn="ctr" fontAlgn="ctr"/>
                      <a:r>
                        <a:rPr lang="en-US" sz="1100" b="1" u="none" strike="noStrike" dirty="0">
                          <a:solidFill>
                            <a:schemeClr val="tx2"/>
                          </a:solidFill>
                          <a:effectLst/>
                        </a:rPr>
                        <a:t>PowerBI Service</a:t>
                      </a:r>
                      <a:endParaRPr lang="en-US" sz="1100" b="1" i="0" u="none" strike="noStrike" dirty="0">
                        <a:solidFill>
                          <a:schemeClr val="tx2"/>
                        </a:solidFill>
                        <a:effectLst/>
                        <a:latin typeface="Calibri" panose="020F0502020204030204" pitchFamily="34" charset="0"/>
                      </a:endParaRPr>
                    </a:p>
                  </a:txBody>
                  <a:tcPr marL="9525" marR="9525" marT="9525" marB="0" anchor="ctr">
                    <a:lnL w="12700" cap="flat" cmpd="sng" algn="ctr">
                      <a:solidFill>
                        <a:schemeClr val="tx2"/>
                      </a:solidFill>
                      <a:prstDash val="solid"/>
                      <a:round/>
                      <a:headEnd type="none" w="med" len="med"/>
                      <a:tailEnd type="none" w="med" len="med"/>
                    </a:lnL>
                  </a:tcPr>
                </a:tc>
                <a:tc>
                  <a:txBody>
                    <a:bodyPr/>
                    <a:lstStyle/>
                    <a:p>
                      <a:pPr algn="l" fontAlgn="b"/>
                      <a:r>
                        <a:rPr lang="en-US" sz="1100" u="none" strike="noStrike" dirty="0">
                          <a:solidFill>
                            <a:schemeClr val="tx2">
                              <a:lumMod val="50000"/>
                              <a:lumOff val="50000"/>
                            </a:schemeClr>
                          </a:solidFill>
                          <a:effectLst/>
                        </a:rPr>
                        <a:t>Service on Azure cloud used to publish PowerBI reports</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rowSpan="3">
                  <a:txBody>
                    <a:bodyPr/>
                    <a:lstStyle/>
                    <a:p>
                      <a:pPr algn="l" fontAlgn="ctr"/>
                      <a:r>
                        <a:rPr lang="en-US" sz="1100" u="none" strike="noStrike" dirty="0" smtClean="0">
                          <a:solidFill>
                            <a:schemeClr val="tx2">
                              <a:lumMod val="50000"/>
                              <a:lumOff val="50000"/>
                            </a:schemeClr>
                          </a:solidFill>
                          <a:effectLst/>
                        </a:rPr>
                        <a:t>Pro </a:t>
                      </a:r>
                      <a:r>
                        <a:rPr lang="en-US" sz="1100" u="none" strike="noStrike" dirty="0">
                          <a:solidFill>
                            <a:schemeClr val="tx2">
                              <a:lumMod val="50000"/>
                              <a:lumOff val="50000"/>
                            </a:schemeClr>
                          </a:solidFill>
                          <a:effectLst/>
                        </a:rPr>
                        <a:t>User (9.99$/user/month)</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tcPr>
                </a:tc>
                <a:extLst>
                  <a:ext uri="{0D108BD9-81ED-4DB2-BD59-A6C34878D82A}">
                    <a16:rowId xmlns:a16="http://schemas.microsoft.com/office/drawing/2014/main" val="10002"/>
                  </a:ext>
                </a:extLst>
              </a:tr>
              <a:tr h="482938">
                <a:tc vMerge="1">
                  <a:txBody>
                    <a:bodyPr/>
                    <a:lstStyle/>
                    <a:p>
                      <a:endParaRPr lang="en-US"/>
                    </a:p>
                  </a:txBody>
                  <a:tcPr/>
                </a:tc>
                <a:tc>
                  <a:txBody>
                    <a:bodyPr/>
                    <a:lstStyle/>
                    <a:p>
                      <a:pPr algn="l" fontAlgn="b"/>
                      <a:r>
                        <a:rPr lang="en-US" sz="1100" u="none" strike="noStrike" dirty="0">
                          <a:solidFill>
                            <a:schemeClr val="tx2">
                              <a:lumMod val="50000"/>
                              <a:lumOff val="50000"/>
                            </a:schemeClr>
                          </a:solidFill>
                          <a:effectLst/>
                        </a:rPr>
                        <a:t>PowerBI reports can also be authored here</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val="10003"/>
                  </a:ext>
                </a:extLst>
              </a:tr>
              <a:tr h="482938">
                <a:tc vMerge="1">
                  <a:txBody>
                    <a:bodyPr/>
                    <a:lstStyle/>
                    <a:p>
                      <a:endParaRPr lang="en-US"/>
                    </a:p>
                  </a:txBody>
                  <a:tcPr/>
                </a:tc>
                <a:tc>
                  <a:txBody>
                    <a:bodyPr/>
                    <a:lstStyle/>
                    <a:p>
                      <a:pPr algn="l" fontAlgn="b"/>
                      <a:r>
                        <a:rPr lang="en-US" sz="1100" u="none" strike="noStrike" dirty="0">
                          <a:solidFill>
                            <a:schemeClr val="tx2">
                              <a:lumMod val="50000"/>
                              <a:lumOff val="50000"/>
                            </a:schemeClr>
                          </a:solidFill>
                          <a:effectLst/>
                        </a:rPr>
                        <a:t>SaaS Offering from Microsoft</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vMerge="1">
                  <a:txBody>
                    <a:bodyPr/>
                    <a:lstStyle/>
                    <a:p>
                      <a:endParaRPr lang="en-US"/>
                    </a:p>
                  </a:txBody>
                  <a:tcPr/>
                </a:tc>
                <a:extLst>
                  <a:ext uri="{0D108BD9-81ED-4DB2-BD59-A6C34878D82A}">
                    <a16:rowId xmlns:a16="http://schemas.microsoft.com/office/drawing/2014/main" val="10004"/>
                  </a:ext>
                </a:extLst>
              </a:tr>
              <a:tr h="874118">
                <a:tc>
                  <a:txBody>
                    <a:bodyPr/>
                    <a:lstStyle/>
                    <a:p>
                      <a:pPr algn="ctr" fontAlgn="ctr"/>
                      <a:r>
                        <a:rPr lang="en-US" sz="1100" b="1" u="none" strike="noStrike">
                          <a:solidFill>
                            <a:schemeClr val="tx2"/>
                          </a:solidFill>
                          <a:effectLst/>
                        </a:rPr>
                        <a:t>PowerBI Mobile</a:t>
                      </a:r>
                      <a:endParaRPr lang="en-US" sz="1100" b="1" i="0" u="none" strike="noStrike">
                        <a:solidFill>
                          <a:schemeClr val="tx2"/>
                        </a:solidFill>
                        <a:effectLst/>
                        <a:latin typeface="Calibri" panose="020F0502020204030204" pitchFamily="34" charset="0"/>
                      </a:endParaRPr>
                    </a:p>
                  </a:txBody>
                  <a:tcPr marL="9525" marR="9525" marT="9525" marB="0" anchor="ctr">
                    <a:lnL w="12700" cap="flat" cmpd="sng" algn="ctr">
                      <a:solidFill>
                        <a:schemeClr val="tx2"/>
                      </a:solidFill>
                      <a:prstDash val="solid"/>
                      <a:round/>
                      <a:headEnd type="none" w="med" len="med"/>
                      <a:tailEnd type="none" w="med" len="med"/>
                    </a:lnL>
                  </a:tcPr>
                </a:tc>
                <a:tc>
                  <a:txBody>
                    <a:bodyPr/>
                    <a:lstStyle/>
                    <a:p>
                      <a:pPr algn="l" fontAlgn="b"/>
                      <a:r>
                        <a:rPr lang="en-US" sz="1100" u="none" strike="noStrike" dirty="0">
                          <a:solidFill>
                            <a:schemeClr val="tx2">
                              <a:lumMod val="50000"/>
                              <a:lumOff val="50000"/>
                            </a:schemeClr>
                          </a:solidFill>
                          <a:effectLst/>
                        </a:rPr>
                        <a:t>Native Mobile Apps to view PowerBI reports/dashboards on windows/Android/iOS devices</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a:txBody>
                    <a:bodyPr/>
                    <a:lstStyle/>
                    <a:p>
                      <a:pPr algn="l" fontAlgn="b"/>
                      <a:r>
                        <a:rPr lang="en-US" sz="1100" u="none" strike="noStrike" dirty="0">
                          <a:solidFill>
                            <a:schemeClr val="tx2">
                              <a:lumMod val="50000"/>
                              <a:lumOff val="50000"/>
                            </a:schemeClr>
                          </a:solidFill>
                          <a:effectLst/>
                        </a:rPr>
                        <a:t>Apps can be downloaded from respective App stores</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tcPr>
                </a:tc>
                <a:extLst>
                  <a:ext uri="{0D108BD9-81ED-4DB2-BD59-A6C34878D82A}">
                    <a16:rowId xmlns:a16="http://schemas.microsoft.com/office/drawing/2014/main" val="10005"/>
                  </a:ext>
                </a:extLst>
              </a:tr>
              <a:tr h="874118">
                <a:tc>
                  <a:txBody>
                    <a:bodyPr/>
                    <a:lstStyle/>
                    <a:p>
                      <a:pPr algn="ctr" fontAlgn="ctr"/>
                      <a:r>
                        <a:rPr lang="en-US" sz="1100" b="1" u="none" strike="noStrike" dirty="0">
                          <a:solidFill>
                            <a:schemeClr val="tx2"/>
                          </a:solidFill>
                          <a:effectLst/>
                        </a:rPr>
                        <a:t>PowerBI Embedded</a:t>
                      </a:r>
                      <a:endParaRPr lang="en-US" sz="1100" b="1" i="0" u="none" strike="noStrike" dirty="0">
                        <a:solidFill>
                          <a:schemeClr val="tx2"/>
                        </a:solidFill>
                        <a:effectLst/>
                        <a:latin typeface="Calibri" panose="020F0502020204030204" pitchFamily="34" charset="0"/>
                      </a:endParaRPr>
                    </a:p>
                  </a:txBody>
                  <a:tcPr marL="9525" marR="9525" marT="9525" marB="0" anchor="ctr">
                    <a:lnL w="12700" cap="flat" cmpd="sng" algn="ctr">
                      <a:solidFill>
                        <a:schemeClr val="tx2"/>
                      </a:solidFill>
                      <a:prstDash val="solid"/>
                      <a:round/>
                      <a:headEnd type="none" w="med" len="med"/>
                      <a:tailEnd type="none" w="med" len="med"/>
                    </a:lnL>
                  </a:tcPr>
                </a:tc>
                <a:tc>
                  <a:txBody>
                    <a:bodyPr/>
                    <a:lstStyle/>
                    <a:p>
                      <a:pPr algn="l" fontAlgn="b"/>
                      <a:r>
                        <a:rPr lang="en-US" sz="1100" u="none" strike="noStrike" dirty="0">
                          <a:solidFill>
                            <a:schemeClr val="tx2">
                              <a:lumMod val="50000"/>
                              <a:lumOff val="50000"/>
                            </a:schemeClr>
                          </a:solidFill>
                          <a:effectLst/>
                        </a:rPr>
                        <a:t>To integrate Power BI reports into web or mobile applications.</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tc>
                <a:tc>
                  <a:txBody>
                    <a:bodyPr/>
                    <a:lstStyle/>
                    <a:p>
                      <a:pPr algn="l" fontAlgn="b"/>
                      <a:r>
                        <a:rPr lang="en-US" sz="1100" u="none" strike="noStrike" dirty="0">
                          <a:solidFill>
                            <a:schemeClr val="tx2">
                              <a:lumMod val="50000"/>
                              <a:lumOff val="50000"/>
                            </a:schemeClr>
                          </a:solidFill>
                          <a:effectLst/>
                        </a:rPr>
                        <a:t>Licensing based on per report session.</a:t>
                      </a:r>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tcPr>
                </a:tc>
                <a:extLst>
                  <a:ext uri="{0D108BD9-81ED-4DB2-BD59-A6C34878D82A}">
                    <a16:rowId xmlns:a16="http://schemas.microsoft.com/office/drawing/2014/main" val="10006"/>
                  </a:ext>
                </a:extLst>
              </a:tr>
              <a:tr h="874118">
                <a:tc>
                  <a:txBody>
                    <a:bodyPr/>
                    <a:lstStyle/>
                    <a:p>
                      <a:pPr marL="0" algn="ctr" defTabSz="468904" rtl="0" eaLnBrk="1" fontAlgn="ctr" latinLnBrk="0" hangingPunct="1"/>
                      <a:r>
                        <a:rPr lang="en-US" sz="1100" b="1" u="none" strike="noStrike" kern="1200" dirty="0" smtClean="0">
                          <a:solidFill>
                            <a:schemeClr val="tx2"/>
                          </a:solidFill>
                          <a:effectLst/>
                          <a:latin typeface="+mn-lt"/>
                          <a:ea typeface="+mn-ea"/>
                          <a:cs typeface="+mn-cs"/>
                        </a:rPr>
                        <a:t>Power BI Premium</a:t>
                      </a:r>
                      <a:endParaRPr lang="en-US" sz="1100" b="1" u="none" strike="noStrike" kern="1200" dirty="0">
                        <a:solidFill>
                          <a:schemeClr val="tx2"/>
                        </a:solidFill>
                        <a:effectLst/>
                        <a:latin typeface="+mn-lt"/>
                        <a:ea typeface="+mn-ea"/>
                        <a:cs typeface="+mn-cs"/>
                      </a:endParaRPr>
                    </a:p>
                  </a:txBody>
                  <a:tcPr marL="9525" marR="9525" marT="9525"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marL="0" algn="l" defTabSz="468904" rtl="0" eaLnBrk="1" fontAlgn="b" latinLnBrk="0" hangingPunct="1"/>
                      <a:r>
                        <a:rPr lang="en-US" sz="1100" u="none" strike="noStrike" kern="1200" dirty="0" smtClean="0">
                          <a:solidFill>
                            <a:schemeClr val="tx2">
                              <a:lumMod val="50000"/>
                              <a:lumOff val="50000"/>
                            </a:schemeClr>
                          </a:solidFill>
                          <a:effectLst/>
                          <a:latin typeface="+mn-lt"/>
                          <a:ea typeface="+mn-ea"/>
                          <a:cs typeface="+mn-cs"/>
                        </a:rPr>
                        <a:t>Power BI Premium is dedicated capacity for your organization or team, giving you more consistent performance and larger data volumes, without requiring you to purchase per-user licenses. </a:t>
                      </a:r>
                      <a:endParaRPr lang="en-US" sz="1100" u="none" strike="noStrike" kern="1200" dirty="0">
                        <a:solidFill>
                          <a:schemeClr val="tx2">
                            <a:lumMod val="50000"/>
                            <a:lumOff val="50000"/>
                          </a:schemeClr>
                        </a:solidFill>
                        <a:effectLst/>
                        <a:latin typeface="+mn-lt"/>
                        <a:ea typeface="+mn-ea"/>
                        <a:cs typeface="+mn-cs"/>
                      </a:endParaRPr>
                    </a:p>
                  </a:txBody>
                  <a:tcPr marL="9525" marR="9525" marT="9525" marB="0" anchor="ctr">
                    <a:lnB w="12700" cap="flat" cmpd="sng" algn="ctr">
                      <a:solidFill>
                        <a:schemeClr val="tx2"/>
                      </a:solidFill>
                      <a:prstDash val="solid"/>
                      <a:round/>
                      <a:headEnd type="none" w="med" len="med"/>
                      <a:tailEnd type="none" w="med" len="med"/>
                    </a:lnB>
                  </a:tcPr>
                </a:tc>
                <a:tc>
                  <a:txBody>
                    <a:bodyPr/>
                    <a:lstStyle/>
                    <a:p>
                      <a:pPr marL="0" algn="l" defTabSz="468904" rtl="0" eaLnBrk="1" fontAlgn="b" latinLnBrk="0" hangingPunct="1"/>
                      <a:r>
                        <a:rPr lang="en-US" sz="1100" u="none" strike="noStrike" kern="1200" dirty="0" smtClean="0">
                          <a:solidFill>
                            <a:schemeClr val="tx2">
                              <a:lumMod val="50000"/>
                              <a:lumOff val="50000"/>
                            </a:schemeClr>
                          </a:solidFill>
                          <a:effectLst/>
                          <a:latin typeface="+mn-lt"/>
                          <a:ea typeface="+mn-ea"/>
                          <a:cs typeface="+mn-cs"/>
                          <a:hlinkClick r:id="rId3"/>
                        </a:rPr>
                        <a:t>https://powerbi.microsoft.com/en-us/calculator/</a:t>
                      </a:r>
                      <a:endParaRPr lang="en-US" sz="1100" u="none" strike="noStrike" kern="1200" dirty="0" smtClean="0">
                        <a:solidFill>
                          <a:schemeClr val="tx2">
                            <a:lumMod val="50000"/>
                            <a:lumOff val="50000"/>
                          </a:schemeClr>
                        </a:solidFill>
                        <a:effectLst/>
                        <a:latin typeface="+mn-lt"/>
                        <a:ea typeface="+mn-ea"/>
                        <a:cs typeface="+mn-cs"/>
                      </a:endParaRPr>
                    </a:p>
                    <a:p>
                      <a:pPr algn="l" fontAlgn="b"/>
                      <a:endParaRPr lang="en-US" sz="1100" b="0" i="0" u="none" strike="noStrike" dirty="0">
                        <a:solidFill>
                          <a:schemeClr val="tx2">
                            <a:lumMod val="50000"/>
                            <a:lumOff val="50000"/>
                          </a:schemeClr>
                        </a:solidFill>
                        <a:effectLst/>
                        <a:latin typeface="Calibri" panose="020F0502020204030204" pitchFamily="34" charset="0"/>
                      </a:endParaRPr>
                    </a:p>
                  </a:txBody>
                  <a:tcPr marL="9525" marR="9525" marT="9525"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126847954"/>
                  </a:ext>
                </a:extLst>
              </a:tr>
            </a:tbl>
          </a:graphicData>
        </a:graphic>
      </p:graphicFrame>
      <p:sp>
        <p:nvSpPr>
          <p:cNvPr id="4" name="Slide Number Placeholder 2"/>
          <p:cNvSpPr>
            <a:spLocks noGrp="1"/>
          </p:cNvSpPr>
          <p:nvPr>
            <p:ph type="sldNum" sz="quarter" idx="12"/>
          </p:nvPr>
        </p:nvSpPr>
        <p:spPr>
          <a:xfrm>
            <a:off x="52869" y="6305131"/>
            <a:ext cx="718927" cy="501028"/>
          </a:xfrm>
        </p:spPr>
        <p:txBody>
          <a:bodyPr/>
          <a:lstStyle/>
          <a:p>
            <a:r>
              <a:rPr lang="en-US" dirty="0"/>
              <a:t>6</a:t>
            </a:r>
          </a:p>
        </p:txBody>
      </p:sp>
    </p:spTree>
    <p:extLst>
      <p:ext uri="{BB962C8B-B14F-4D97-AF65-F5344CB8AC3E}">
        <p14:creationId xmlns:p14="http://schemas.microsoft.com/office/powerpoint/2010/main" val="14374991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12</a:t>
            </a:fld>
            <a:endParaRPr lang="en-US" dirty="0"/>
          </a:p>
        </p:txBody>
      </p:sp>
      <p:sp>
        <p:nvSpPr>
          <p:cNvPr id="2" name="Title 1"/>
          <p:cNvSpPr>
            <a:spLocks noGrp="1"/>
          </p:cNvSpPr>
          <p:nvPr>
            <p:ph type="title"/>
          </p:nvPr>
        </p:nvSpPr>
        <p:spPr>
          <a:xfrm>
            <a:off x="405824" y="250808"/>
            <a:ext cx="11286649" cy="553992"/>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sz="2800" dirty="0"/>
              <a:t>Power BI Desktop – First View</a:t>
            </a:r>
          </a:p>
        </p:txBody>
      </p:sp>
      <p:sp>
        <p:nvSpPr>
          <p:cNvPr id="69" name="Title 1"/>
          <p:cNvSpPr txBox="1">
            <a:spLocks/>
          </p:cNvSpPr>
          <p:nvPr/>
        </p:nvSpPr>
        <p:spPr>
          <a:xfrm>
            <a:off x="7276780" y="1707726"/>
            <a:ext cx="4415693" cy="3969174"/>
          </a:xfrm>
          <a:prstGeom prst="rect">
            <a:avLst/>
          </a:prstGeom>
        </p:spPr>
        <p:txBody>
          <a:bodyPr vert="horz" lIns="93785" tIns="46892" rIns="93785" bIns="46892" rtlCol="0" anchor="t">
            <a:noAutofit/>
          </a:bodyPr>
          <a:lstStyle>
            <a:lvl1pPr algn="l" defTabSz="457200" rtl="0" eaLnBrk="1" latinLnBrk="0" hangingPunct="1">
              <a:spcBef>
                <a:spcPct val="0"/>
              </a:spcBef>
              <a:buNone/>
              <a:defRPr sz="2000" b="1" kern="1200">
                <a:solidFill>
                  <a:srgbClr val="0099CC"/>
                </a:solidFill>
                <a:latin typeface="Calibri" panose="020F0502020204030204" pitchFamily="34" charset="0"/>
                <a:ea typeface="+mj-ea"/>
                <a:cs typeface="Calibri" panose="020F0502020204030204" pitchFamily="34" charset="0"/>
              </a:defRPr>
            </a:lvl1pPr>
          </a:lstStyle>
          <a:p>
            <a:r>
              <a:rPr lang="en-US" sz="1400" dirty="0">
                <a:solidFill>
                  <a:schemeClr val="tx2"/>
                </a:solidFill>
              </a:rPr>
              <a:t>Minimum requirements</a:t>
            </a:r>
          </a:p>
          <a:p>
            <a:endParaRPr lang="en-US" sz="1400" dirty="0" smtClean="0">
              <a:solidFill>
                <a:schemeClr val="tx2"/>
              </a:solidFill>
            </a:endParaRPr>
          </a:p>
          <a:p>
            <a:r>
              <a:rPr lang="en-US" sz="1400" dirty="0" smtClean="0">
                <a:solidFill>
                  <a:schemeClr val="tx2"/>
                </a:solidFill>
              </a:rPr>
              <a:t>BI </a:t>
            </a:r>
            <a:r>
              <a:rPr lang="en-US" sz="1400" dirty="0">
                <a:solidFill>
                  <a:schemeClr val="tx2"/>
                </a:solidFill>
              </a:rPr>
              <a:t>Desktop</a:t>
            </a:r>
            <a:r>
              <a:rPr lang="en-US" sz="1400" b="0" dirty="0">
                <a:solidFill>
                  <a:schemeClr val="tx2"/>
                </a:solidFill>
              </a:rPr>
              <a:t>:</a:t>
            </a:r>
          </a:p>
          <a:p>
            <a:r>
              <a:rPr lang="en-US" sz="1400" b="0" dirty="0">
                <a:solidFill>
                  <a:schemeClr val="tx2"/>
                </a:solidFill>
              </a:rPr>
              <a:t>Windows 7 / Windows Server 2008 R2, or later</a:t>
            </a:r>
          </a:p>
          <a:p>
            <a:r>
              <a:rPr lang="en-US" sz="1400" b="0" dirty="0">
                <a:solidFill>
                  <a:schemeClr val="tx2"/>
                </a:solidFill>
              </a:rPr>
              <a:t>.NET 4.5</a:t>
            </a:r>
          </a:p>
          <a:p>
            <a:r>
              <a:rPr lang="en-US" sz="1400" b="0" dirty="0">
                <a:solidFill>
                  <a:schemeClr val="tx2"/>
                </a:solidFill>
              </a:rPr>
              <a:t>Internet Explorer 9 or later</a:t>
            </a:r>
          </a:p>
          <a:p>
            <a:endParaRPr lang="en-US" sz="1400" dirty="0" smtClean="0">
              <a:solidFill>
                <a:schemeClr val="tx2"/>
              </a:solidFill>
            </a:endParaRPr>
          </a:p>
          <a:p>
            <a:r>
              <a:rPr lang="en-US" sz="1400" dirty="0" smtClean="0">
                <a:solidFill>
                  <a:schemeClr val="tx2"/>
                </a:solidFill>
              </a:rPr>
              <a:t>Memory </a:t>
            </a:r>
            <a:r>
              <a:rPr lang="en-US" sz="1400" dirty="0">
                <a:solidFill>
                  <a:schemeClr val="tx2"/>
                </a:solidFill>
              </a:rPr>
              <a:t>(RAM):</a:t>
            </a:r>
            <a:r>
              <a:rPr lang="en-US" sz="1400" b="0" dirty="0">
                <a:solidFill>
                  <a:schemeClr val="tx2"/>
                </a:solidFill>
              </a:rPr>
              <a:t> At least 1 GB available, 1.5 GB or more recommended.</a:t>
            </a:r>
          </a:p>
          <a:p>
            <a:endParaRPr lang="en-US" sz="1400" dirty="0" smtClean="0">
              <a:solidFill>
                <a:schemeClr val="tx2"/>
              </a:solidFill>
            </a:endParaRPr>
          </a:p>
          <a:p>
            <a:r>
              <a:rPr lang="en-US" sz="1400" dirty="0" smtClean="0">
                <a:solidFill>
                  <a:schemeClr val="tx2"/>
                </a:solidFill>
              </a:rPr>
              <a:t>Display</a:t>
            </a:r>
            <a:r>
              <a:rPr lang="en-US" sz="1400" dirty="0">
                <a:solidFill>
                  <a:schemeClr val="tx2"/>
                </a:solidFill>
              </a:rPr>
              <a:t>:</a:t>
            </a:r>
            <a:r>
              <a:rPr lang="en-US" sz="1400" b="0" dirty="0">
                <a:solidFill>
                  <a:schemeClr val="tx2"/>
                </a:solidFill>
              </a:rPr>
              <a:t> At least 1440x900 or 1600x900 (16:9) recommended. Lower resolutions such as 1024x768 or 1280x800 are not recommended, as certain controls (such as closing the startup screen) display beyond those resolutions.</a:t>
            </a:r>
          </a:p>
          <a:p>
            <a:endParaRPr lang="en-US" sz="1400" dirty="0" smtClean="0">
              <a:solidFill>
                <a:schemeClr val="tx2"/>
              </a:solidFill>
            </a:endParaRPr>
          </a:p>
          <a:p>
            <a:r>
              <a:rPr lang="en-US" sz="1400" dirty="0" smtClean="0">
                <a:solidFill>
                  <a:schemeClr val="tx2"/>
                </a:solidFill>
              </a:rPr>
              <a:t>CPU</a:t>
            </a:r>
            <a:r>
              <a:rPr lang="en-US" sz="1400" dirty="0">
                <a:solidFill>
                  <a:schemeClr val="tx2"/>
                </a:solidFill>
              </a:rPr>
              <a:t>:</a:t>
            </a:r>
            <a:r>
              <a:rPr lang="en-US" sz="1400" b="0" dirty="0">
                <a:solidFill>
                  <a:schemeClr val="tx2"/>
                </a:solidFill>
              </a:rPr>
              <a:t> 1 gigahertz (GHz) or faster x86- or x64-bit processor recommended</a:t>
            </a:r>
            <a:r>
              <a:rPr lang="en-US" sz="1400" b="0" dirty="0" smtClean="0">
                <a:solidFill>
                  <a:schemeClr val="tx2"/>
                </a:solidFill>
              </a:rPr>
              <a:t>.</a:t>
            </a:r>
            <a:endParaRPr lang="en-US" sz="1400" b="0" dirty="0">
              <a:solidFill>
                <a:schemeClr val="tx2"/>
              </a:solidFill>
            </a:endParaRPr>
          </a:p>
        </p:txBody>
      </p:sp>
      <p:sp>
        <p:nvSpPr>
          <p:cNvPr id="13" name="Content Placeholder 2"/>
          <p:cNvSpPr txBox="1">
            <a:spLocks/>
          </p:cNvSpPr>
          <p:nvPr/>
        </p:nvSpPr>
        <p:spPr>
          <a:xfrm>
            <a:off x="185656" y="949189"/>
            <a:ext cx="7815344" cy="539878"/>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000000"/>
                </a:solidFill>
                <a:latin typeface="Segoe UI Condensed"/>
              </a:rPr>
              <a:t>When you launch </a:t>
            </a:r>
            <a:r>
              <a:rPr lang="en-US" b="1" dirty="0">
                <a:solidFill>
                  <a:srgbClr val="000000"/>
                </a:solidFill>
                <a:latin typeface="Segoe UI Condensed"/>
              </a:rPr>
              <a:t>Power BI Desktop</a:t>
            </a:r>
            <a:r>
              <a:rPr lang="en-US" dirty="0">
                <a:solidFill>
                  <a:srgbClr val="000000"/>
                </a:solidFill>
                <a:latin typeface="Segoe UI Condensed"/>
              </a:rPr>
              <a:t>, a </a:t>
            </a:r>
            <a:r>
              <a:rPr lang="en-US" i="1" dirty="0">
                <a:solidFill>
                  <a:srgbClr val="000000"/>
                </a:solidFill>
                <a:latin typeface="Segoe UI Condensed"/>
              </a:rPr>
              <a:t>Welcome</a:t>
            </a:r>
            <a:r>
              <a:rPr lang="en-US" dirty="0">
                <a:solidFill>
                  <a:srgbClr val="000000"/>
                </a:solidFill>
                <a:latin typeface="Segoe UI Condensed"/>
              </a:rPr>
              <a:t> screen is displayed.</a:t>
            </a:r>
            <a:endParaRPr lang="en-US" b="0" i="0" dirty="0">
              <a:solidFill>
                <a:srgbClr val="000000"/>
              </a:solidFill>
              <a:effectLst/>
              <a:latin typeface="Segoe UI Condensed"/>
            </a:endParaRPr>
          </a:p>
        </p:txBody>
      </p:sp>
      <p:pic>
        <p:nvPicPr>
          <p:cNvPr id="5122" name="Picture 2" descr="https://dpspowerbi.blob.core.windows.net/powerbi-prod-media/powerbi.microsoft.com/en-us/documentation/articles/powerbi-desktop-get-the-desktop/20160706081314/designer_gsg_startsplash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45" y="1685650"/>
            <a:ext cx="6185067" cy="324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442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13</a:t>
            </a:fld>
            <a:endParaRPr lang="en-US" dirty="0"/>
          </a:p>
        </p:txBody>
      </p:sp>
      <p:sp>
        <p:nvSpPr>
          <p:cNvPr id="2" name="Title 1"/>
          <p:cNvSpPr>
            <a:spLocks noGrp="1"/>
          </p:cNvSpPr>
          <p:nvPr>
            <p:ph type="title"/>
          </p:nvPr>
        </p:nvSpPr>
        <p:spPr>
          <a:xfrm>
            <a:off x="405824" y="250808"/>
            <a:ext cx="11286649" cy="501798"/>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smtClean="0"/>
              <a:t>Power </a:t>
            </a:r>
            <a:r>
              <a:rPr lang="en-US" dirty="0"/>
              <a:t>BI </a:t>
            </a:r>
            <a:r>
              <a:rPr lang="en-US" dirty="0" smtClean="0"/>
              <a:t>Desktop</a:t>
            </a:r>
            <a:endParaRPr lang="en-US" dirty="0"/>
          </a:p>
        </p:txBody>
      </p:sp>
      <p:pic>
        <p:nvPicPr>
          <p:cNvPr id="5124" name="Picture 4" descr="https://dpspowerbi.blob.core.windows.net/powerbi-prod-media/powerbi.microsoft.com/en-us/documentation/articles/powerbi-desktop-getting-started/20160707062053/designer_gsg_blankrep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948" y="912145"/>
            <a:ext cx="7476352" cy="523344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286000" y="1079500"/>
            <a:ext cx="393700" cy="3429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5</a:t>
            </a:r>
            <a:endParaRPr lang="en-US" dirty="0"/>
          </a:p>
        </p:txBody>
      </p:sp>
      <p:sp>
        <p:nvSpPr>
          <p:cNvPr id="11" name="Oval 10"/>
          <p:cNvSpPr/>
          <p:nvPr/>
        </p:nvSpPr>
        <p:spPr>
          <a:xfrm>
            <a:off x="771796" y="2006600"/>
            <a:ext cx="393700" cy="3429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2" name="Oval 11"/>
          <p:cNvSpPr/>
          <p:nvPr/>
        </p:nvSpPr>
        <p:spPr>
          <a:xfrm>
            <a:off x="2679700" y="3441095"/>
            <a:ext cx="393700" cy="3429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14" name="Oval 13"/>
          <p:cNvSpPr/>
          <p:nvPr/>
        </p:nvSpPr>
        <p:spPr>
          <a:xfrm>
            <a:off x="6020844" y="3354638"/>
            <a:ext cx="393700" cy="3429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5" name="Oval 14"/>
          <p:cNvSpPr/>
          <p:nvPr/>
        </p:nvSpPr>
        <p:spPr>
          <a:xfrm>
            <a:off x="7236096" y="3354638"/>
            <a:ext cx="393700" cy="342900"/>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7" name="TextBox 6"/>
          <p:cNvSpPr txBox="1"/>
          <p:nvPr/>
        </p:nvSpPr>
        <p:spPr>
          <a:xfrm>
            <a:off x="8320588" y="912145"/>
            <a:ext cx="3769812" cy="3693319"/>
          </a:xfrm>
          <a:prstGeom prst="rect">
            <a:avLst/>
          </a:prstGeom>
          <a:noFill/>
        </p:spPr>
        <p:txBody>
          <a:bodyPr wrap="square" rtlCol="0">
            <a:spAutoFit/>
          </a:bodyPr>
          <a:lstStyle/>
          <a:p>
            <a:pPr marL="342900" indent="-342900">
              <a:buAutoNum type="arabicPeriod"/>
            </a:pPr>
            <a:r>
              <a:rPr lang="en-US" dirty="0" smtClean="0">
                <a:solidFill>
                  <a:schemeClr val="tx2"/>
                </a:solidFill>
              </a:rPr>
              <a:t>Left Menu options to toggle between report screen, data model and relationships</a:t>
            </a:r>
          </a:p>
          <a:p>
            <a:pPr marL="342900" indent="-342900">
              <a:buAutoNum type="arabicPeriod"/>
            </a:pPr>
            <a:endParaRPr lang="en-US" dirty="0" smtClean="0">
              <a:solidFill>
                <a:schemeClr val="tx2"/>
              </a:solidFill>
            </a:endParaRPr>
          </a:p>
          <a:p>
            <a:pPr marL="342900" indent="-342900">
              <a:buAutoNum type="arabicPeriod"/>
            </a:pPr>
            <a:r>
              <a:rPr lang="en-US" dirty="0" smtClean="0">
                <a:solidFill>
                  <a:schemeClr val="tx2"/>
                </a:solidFill>
              </a:rPr>
              <a:t>Report Canvas</a:t>
            </a:r>
          </a:p>
          <a:p>
            <a:pPr marL="342900" indent="-342900">
              <a:buAutoNum type="arabicPeriod"/>
            </a:pPr>
            <a:endParaRPr lang="en-US" dirty="0" smtClean="0">
              <a:solidFill>
                <a:schemeClr val="tx2"/>
              </a:solidFill>
            </a:endParaRPr>
          </a:p>
          <a:p>
            <a:pPr marL="342900" indent="-342900">
              <a:buAutoNum type="arabicPeriod"/>
            </a:pPr>
            <a:r>
              <a:rPr lang="en-US" dirty="0" smtClean="0">
                <a:solidFill>
                  <a:schemeClr val="tx2"/>
                </a:solidFill>
              </a:rPr>
              <a:t>Options and settings to interact with visuals</a:t>
            </a:r>
          </a:p>
          <a:p>
            <a:pPr marL="342900" indent="-342900">
              <a:buAutoNum type="arabicPeriod"/>
            </a:pPr>
            <a:endParaRPr lang="en-US" dirty="0" smtClean="0">
              <a:solidFill>
                <a:schemeClr val="tx2"/>
              </a:solidFill>
            </a:endParaRPr>
          </a:p>
          <a:p>
            <a:pPr marL="342900" indent="-342900">
              <a:buAutoNum type="arabicPeriod"/>
            </a:pPr>
            <a:r>
              <a:rPr lang="en-US" dirty="0" smtClean="0">
                <a:solidFill>
                  <a:schemeClr val="tx2"/>
                </a:solidFill>
              </a:rPr>
              <a:t>Area to select your data </a:t>
            </a:r>
          </a:p>
          <a:p>
            <a:pPr marL="342900" indent="-342900">
              <a:buAutoNum type="arabicPeriod"/>
            </a:pPr>
            <a:endParaRPr lang="en-US" dirty="0" smtClean="0">
              <a:solidFill>
                <a:schemeClr val="tx2"/>
              </a:solidFill>
            </a:endParaRPr>
          </a:p>
          <a:p>
            <a:pPr marL="342900" indent="-342900">
              <a:buAutoNum type="arabicPeriod"/>
            </a:pPr>
            <a:r>
              <a:rPr lang="en-US" dirty="0" smtClean="0">
                <a:solidFill>
                  <a:schemeClr val="tx2"/>
                </a:solidFill>
              </a:rPr>
              <a:t>Connect to  your data using Queries</a:t>
            </a:r>
            <a:endParaRPr lang="en-US" dirty="0">
              <a:solidFill>
                <a:schemeClr val="tx2"/>
              </a:solidFill>
            </a:endParaRPr>
          </a:p>
        </p:txBody>
      </p:sp>
    </p:spTree>
    <p:extLst>
      <p:ext uri="{BB962C8B-B14F-4D97-AF65-F5344CB8AC3E}">
        <p14:creationId xmlns:p14="http://schemas.microsoft.com/office/powerpoint/2010/main" val="29742660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a:t>
            </a:fld>
            <a:endParaRPr lang="en-US">
              <a:solidFill>
                <a:prstClr val="white"/>
              </a:solidFill>
            </a:endParaRPr>
          </a:p>
        </p:txBody>
      </p:sp>
      <p:sp>
        <p:nvSpPr>
          <p:cNvPr id="4" name="Content Placeholder 3"/>
          <p:cNvSpPr>
            <a:spLocks noGrp="1"/>
          </p:cNvSpPr>
          <p:nvPr>
            <p:ph idx="1"/>
          </p:nvPr>
        </p:nvSpPr>
        <p:spPr/>
        <p:txBody>
          <a:bodyPr>
            <a:normAutofit fontScale="92500" lnSpcReduction="20000"/>
          </a:bodyPr>
          <a:lstStyle/>
          <a:p>
            <a:r>
              <a:rPr lang="en-US" sz="4400" dirty="0" smtClean="0"/>
              <a:t>Power BI Queries – Connect to Data</a:t>
            </a:r>
            <a:endParaRPr lang="en-US" sz="4400" dirty="0"/>
          </a:p>
        </p:txBody>
      </p:sp>
    </p:spTree>
    <p:extLst>
      <p:ext uri="{BB962C8B-B14F-4D97-AF65-F5344CB8AC3E}">
        <p14:creationId xmlns:p14="http://schemas.microsoft.com/office/powerpoint/2010/main" val="4216100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15</a:t>
            </a:fld>
            <a:endParaRPr lang="en-US" dirty="0"/>
          </a:p>
        </p:txBody>
      </p:sp>
      <p:sp>
        <p:nvSpPr>
          <p:cNvPr id="2" name="Title 1"/>
          <p:cNvSpPr>
            <a:spLocks noGrp="1"/>
          </p:cNvSpPr>
          <p:nvPr>
            <p:ph type="title"/>
          </p:nvPr>
        </p:nvSpPr>
        <p:spPr>
          <a:xfrm>
            <a:off x="405824" y="250808"/>
            <a:ext cx="11286649" cy="501798"/>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a:t>Data sources in Power BI </a:t>
            </a:r>
            <a:r>
              <a:rPr lang="en-US" dirty="0" smtClean="0"/>
              <a:t>Desktop</a:t>
            </a:r>
            <a:endParaRPr lang="en-US" dirty="0"/>
          </a:p>
        </p:txBody>
      </p:sp>
      <p:sp>
        <p:nvSpPr>
          <p:cNvPr id="13" name="Content Placeholder 2"/>
          <p:cNvSpPr txBox="1">
            <a:spLocks/>
          </p:cNvSpPr>
          <p:nvPr/>
        </p:nvSpPr>
        <p:spPr>
          <a:xfrm>
            <a:off x="1293230" y="858338"/>
            <a:ext cx="9824618" cy="10160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solidFill>
                  <a:srgbClr val="000000"/>
                </a:solidFill>
                <a:latin typeface="Segoe UI Condensed"/>
              </a:rPr>
              <a:t>With Power BI Desktop, you can connect to data from many different sources. </a:t>
            </a:r>
            <a:r>
              <a:rPr lang="en-US" dirty="0" smtClean="0">
                <a:solidFill>
                  <a:srgbClr val="000000"/>
                </a:solidFill>
                <a:latin typeface="Segoe UI Condensed"/>
              </a:rPr>
              <a:t>To </a:t>
            </a:r>
            <a:r>
              <a:rPr lang="en-US" dirty="0">
                <a:solidFill>
                  <a:srgbClr val="000000"/>
                </a:solidFill>
                <a:latin typeface="Segoe UI Condensed"/>
              </a:rPr>
              <a:t>connect to data, select </a:t>
            </a:r>
            <a:r>
              <a:rPr lang="en-US" b="1" dirty="0">
                <a:solidFill>
                  <a:srgbClr val="000000"/>
                </a:solidFill>
                <a:latin typeface="Segoe UI Condensed"/>
              </a:rPr>
              <a:t>Get Data</a:t>
            </a:r>
            <a:r>
              <a:rPr lang="en-US" dirty="0">
                <a:solidFill>
                  <a:srgbClr val="000000"/>
                </a:solidFill>
                <a:latin typeface="Segoe UI Condensed"/>
              </a:rPr>
              <a:t> from the </a:t>
            </a:r>
            <a:r>
              <a:rPr lang="en-US" b="1" dirty="0">
                <a:solidFill>
                  <a:srgbClr val="000000"/>
                </a:solidFill>
                <a:latin typeface="Segoe UI Condensed"/>
              </a:rPr>
              <a:t>Home</a:t>
            </a:r>
            <a:r>
              <a:rPr lang="en-US" dirty="0">
                <a:solidFill>
                  <a:srgbClr val="000000"/>
                </a:solidFill>
                <a:latin typeface="Segoe UI Condensed"/>
              </a:rPr>
              <a:t> ribbon. Selecting the down arrow, or </a:t>
            </a:r>
            <a:r>
              <a:rPr lang="en-US" dirty="0" smtClean="0">
                <a:solidFill>
                  <a:srgbClr val="000000"/>
                </a:solidFill>
                <a:latin typeface="Segoe UI Condensed"/>
              </a:rPr>
              <a:t>the </a:t>
            </a:r>
            <a:r>
              <a:rPr lang="en-US" b="1" dirty="0" smtClean="0">
                <a:solidFill>
                  <a:srgbClr val="000000"/>
                </a:solidFill>
                <a:latin typeface="Segoe UI Condensed"/>
              </a:rPr>
              <a:t>Get </a:t>
            </a:r>
            <a:r>
              <a:rPr lang="en-US" b="1" dirty="0">
                <a:solidFill>
                  <a:srgbClr val="000000"/>
                </a:solidFill>
                <a:latin typeface="Segoe UI Condensed"/>
              </a:rPr>
              <a:t>Data</a:t>
            </a:r>
            <a:r>
              <a:rPr lang="en-US" dirty="0">
                <a:solidFill>
                  <a:srgbClr val="000000"/>
                </a:solidFill>
                <a:latin typeface="Segoe UI Condensed"/>
              </a:rPr>
              <a:t> text on the button, shows the </a:t>
            </a:r>
            <a:r>
              <a:rPr lang="en-US" b="1" dirty="0">
                <a:solidFill>
                  <a:srgbClr val="000000"/>
                </a:solidFill>
                <a:latin typeface="Segoe UI Condensed"/>
              </a:rPr>
              <a:t>Most Common</a:t>
            </a:r>
            <a:r>
              <a:rPr lang="en-US" dirty="0">
                <a:solidFill>
                  <a:srgbClr val="000000"/>
                </a:solidFill>
                <a:latin typeface="Segoe UI Condensed"/>
              </a:rPr>
              <a:t> data types menu shown in the following image.</a:t>
            </a:r>
            <a:endParaRPr lang="en-US" b="0" i="0" dirty="0">
              <a:solidFill>
                <a:srgbClr val="000000"/>
              </a:solidFill>
              <a:effectLst/>
              <a:latin typeface="Segoe UI Condensed"/>
            </a:endParaRPr>
          </a:p>
        </p:txBody>
      </p:sp>
      <p:pic>
        <p:nvPicPr>
          <p:cNvPr id="1026" name="Picture 2" descr="https://dpspowerbi.blob.core.windows.net/powerbi-prod-media/powerbi.microsoft.com/en-us/documentation/articles/powerbi-desktop-data-sources/20160729060408/queryoverview_getdatamen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1779" y="1980070"/>
            <a:ext cx="3117105" cy="41879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pspowerbi.blob.core.windows.net/powerbi-prod-media/powerbi.microsoft.com/en-us/documentation/articles/powerbi-desktop-data-sources/20160729060408/datasources_getdat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076" y="1980070"/>
            <a:ext cx="4392327" cy="4032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039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583513" y="1606732"/>
            <a:ext cx="3108960" cy="3905794"/>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554984" y="1606732"/>
            <a:ext cx="3108960" cy="3905794"/>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26455" y="1606732"/>
            <a:ext cx="3108960" cy="3905794"/>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32AB80A-78BA-6B42-BA0D-B44ACF890F5A}" type="slidenum">
              <a:rPr lang="en-US" smtClean="0"/>
              <a:t>16</a:t>
            </a:fld>
            <a:endParaRPr lang="en-US" dirty="0"/>
          </a:p>
        </p:txBody>
      </p:sp>
      <p:sp>
        <p:nvSpPr>
          <p:cNvPr id="3" name="Title 2"/>
          <p:cNvSpPr>
            <a:spLocks noGrp="1"/>
          </p:cNvSpPr>
          <p:nvPr>
            <p:ph type="title"/>
          </p:nvPr>
        </p:nvSpPr>
        <p:spPr/>
        <p:txBody>
          <a:bodyPr/>
          <a:lstStyle/>
          <a:p>
            <a:r>
              <a:rPr lang="en-US" dirty="0" smtClean="0"/>
              <a:t>Data Connectivity</a:t>
            </a:r>
            <a:endParaRPr lang="en-US" dirty="0"/>
          </a:p>
        </p:txBody>
      </p:sp>
      <p:sp>
        <p:nvSpPr>
          <p:cNvPr id="4" name="Rectangle 3"/>
          <p:cNvSpPr/>
          <p:nvPr/>
        </p:nvSpPr>
        <p:spPr>
          <a:xfrm>
            <a:off x="1519231" y="3331028"/>
            <a:ext cx="1763486" cy="168510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lowchart: Magnetic Disk 4"/>
          <p:cNvSpPr/>
          <p:nvPr/>
        </p:nvSpPr>
        <p:spPr>
          <a:xfrm>
            <a:off x="658171" y="2024743"/>
            <a:ext cx="1057004" cy="1175657"/>
          </a:xfrm>
          <a:prstGeom prst="flowChartMagneticDisk">
            <a:avLst/>
          </a:prstGeom>
          <a:solidFill>
            <a:schemeClr val="bg1">
              <a:lumMod val="85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Bent Arrow 6"/>
          <p:cNvSpPr/>
          <p:nvPr/>
        </p:nvSpPr>
        <p:spPr>
          <a:xfrm rot="5400000">
            <a:off x="1865397" y="2540374"/>
            <a:ext cx="764178" cy="659675"/>
          </a:xfrm>
          <a:prstGeom prst="ben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lowchart: Magnetic Disk 7"/>
          <p:cNvSpPr/>
          <p:nvPr/>
        </p:nvSpPr>
        <p:spPr>
          <a:xfrm>
            <a:off x="1872472" y="3614005"/>
            <a:ext cx="1057004" cy="1175657"/>
          </a:xfrm>
          <a:prstGeom prst="flowChartMagneticDisk">
            <a:avLst/>
          </a:prstGeom>
          <a:solidFill>
            <a:schemeClr val="bg1">
              <a:lumMod val="85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69530" y="3331028"/>
            <a:ext cx="1763486" cy="168510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lowchart: Magnetic Disk 9"/>
          <p:cNvSpPr/>
          <p:nvPr/>
        </p:nvSpPr>
        <p:spPr>
          <a:xfrm>
            <a:off x="4708470" y="2024743"/>
            <a:ext cx="1057004" cy="1175657"/>
          </a:xfrm>
          <a:prstGeom prst="flowChartMagneticDisk">
            <a:avLst/>
          </a:prstGeom>
          <a:solidFill>
            <a:schemeClr val="bg1">
              <a:lumMod val="85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Bent Arrow 10"/>
          <p:cNvSpPr/>
          <p:nvPr/>
        </p:nvSpPr>
        <p:spPr>
          <a:xfrm rot="5400000">
            <a:off x="5915696" y="2540374"/>
            <a:ext cx="764178" cy="659675"/>
          </a:xfrm>
          <a:prstGeom prst="ben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9692226" y="3331028"/>
            <a:ext cx="1763486" cy="168510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Bent Arrow 14"/>
          <p:cNvSpPr/>
          <p:nvPr/>
        </p:nvSpPr>
        <p:spPr>
          <a:xfrm rot="5400000">
            <a:off x="10191879" y="2540374"/>
            <a:ext cx="764178" cy="659675"/>
          </a:xfrm>
          <a:prstGeom prst="ben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ube 16"/>
          <p:cNvSpPr/>
          <p:nvPr/>
        </p:nvSpPr>
        <p:spPr>
          <a:xfrm>
            <a:off x="9140319" y="1894114"/>
            <a:ext cx="905148" cy="901338"/>
          </a:xfrm>
          <a:prstGeom prst="cube">
            <a:avLst/>
          </a:prstGeom>
          <a:solidFill>
            <a:schemeClr val="bg1">
              <a:lumMod val="85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lowchart: Magnetic Disk 17"/>
          <p:cNvSpPr/>
          <p:nvPr/>
        </p:nvSpPr>
        <p:spPr>
          <a:xfrm>
            <a:off x="5922771" y="3614005"/>
            <a:ext cx="1057004" cy="1175657"/>
          </a:xfrm>
          <a:prstGeom prst="flowChartMagneticDisk">
            <a:avLst/>
          </a:prstGeom>
          <a:solidFill>
            <a:schemeClr val="bg1">
              <a:lumMod val="85000"/>
            </a:schemeClr>
          </a:solidFill>
          <a:ln>
            <a:solidFill>
              <a:schemeClr val="accent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Cube 18"/>
          <p:cNvSpPr/>
          <p:nvPr/>
        </p:nvSpPr>
        <p:spPr>
          <a:xfrm>
            <a:off x="10121394" y="3614005"/>
            <a:ext cx="905148" cy="901338"/>
          </a:xfrm>
          <a:prstGeom prst="cube">
            <a:avLst/>
          </a:prstGeom>
          <a:solidFill>
            <a:schemeClr val="bg1">
              <a:lumMod val="85000"/>
            </a:schemeClr>
          </a:solidFill>
          <a:ln>
            <a:solidFill>
              <a:schemeClr val="accent4"/>
            </a:solidFill>
            <a:prstDash val="lgDashDot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572025" y="1237400"/>
            <a:ext cx="838691" cy="369332"/>
          </a:xfrm>
          <a:prstGeom prst="rect">
            <a:avLst/>
          </a:prstGeom>
          <a:noFill/>
        </p:spPr>
        <p:txBody>
          <a:bodyPr wrap="none" rtlCol="0">
            <a:spAutoFit/>
          </a:bodyPr>
          <a:lstStyle/>
          <a:p>
            <a:r>
              <a:rPr lang="en-US" dirty="0" smtClean="0"/>
              <a:t>Import</a:t>
            </a:r>
            <a:endParaRPr lang="en-US" dirty="0"/>
          </a:p>
        </p:txBody>
      </p:sp>
      <p:sp>
        <p:nvSpPr>
          <p:cNvPr id="25" name="TextBox 24"/>
          <p:cNvSpPr txBox="1"/>
          <p:nvPr/>
        </p:nvSpPr>
        <p:spPr>
          <a:xfrm>
            <a:off x="5499883" y="1237400"/>
            <a:ext cx="1479892" cy="369332"/>
          </a:xfrm>
          <a:prstGeom prst="rect">
            <a:avLst/>
          </a:prstGeom>
          <a:noFill/>
        </p:spPr>
        <p:txBody>
          <a:bodyPr wrap="none" rtlCol="0">
            <a:spAutoFit/>
          </a:bodyPr>
          <a:lstStyle/>
          <a:p>
            <a:r>
              <a:rPr lang="en-US" dirty="0" smtClean="0"/>
              <a:t>Direct Query</a:t>
            </a:r>
            <a:endParaRPr lang="en-US" dirty="0"/>
          </a:p>
        </p:txBody>
      </p:sp>
      <p:sp>
        <p:nvSpPr>
          <p:cNvPr id="26" name="TextBox 25"/>
          <p:cNvSpPr txBox="1"/>
          <p:nvPr/>
        </p:nvSpPr>
        <p:spPr>
          <a:xfrm>
            <a:off x="9323739" y="1237400"/>
            <a:ext cx="1595309" cy="369332"/>
          </a:xfrm>
          <a:prstGeom prst="rect">
            <a:avLst/>
          </a:prstGeom>
          <a:noFill/>
        </p:spPr>
        <p:txBody>
          <a:bodyPr wrap="none" rtlCol="0">
            <a:spAutoFit/>
          </a:bodyPr>
          <a:lstStyle/>
          <a:p>
            <a:r>
              <a:rPr lang="en-US" dirty="0" smtClean="0"/>
              <a:t>Connect Live </a:t>
            </a:r>
            <a:endParaRPr lang="en-US" dirty="0"/>
          </a:p>
        </p:txBody>
      </p:sp>
    </p:spTree>
    <p:extLst>
      <p:ext uri="{BB962C8B-B14F-4D97-AF65-F5344CB8AC3E}">
        <p14:creationId xmlns:p14="http://schemas.microsoft.com/office/powerpoint/2010/main" val="2250525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17</a:t>
            </a:fld>
            <a:endParaRPr lang="en-US" dirty="0"/>
          </a:p>
        </p:txBody>
      </p:sp>
      <p:sp>
        <p:nvSpPr>
          <p:cNvPr id="3" name="Title 2"/>
          <p:cNvSpPr>
            <a:spLocks noGrp="1"/>
          </p:cNvSpPr>
          <p:nvPr>
            <p:ph type="title"/>
          </p:nvPr>
        </p:nvSpPr>
        <p:spPr/>
        <p:txBody>
          <a:bodyPr/>
          <a:lstStyle/>
          <a:p>
            <a:r>
              <a:rPr lang="en-US" dirty="0" smtClean="0"/>
              <a:t>Data Connectivity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09103162"/>
              </p:ext>
            </p:extLst>
          </p:nvPr>
        </p:nvGraphicFramePr>
        <p:xfrm>
          <a:off x="771796" y="810522"/>
          <a:ext cx="11023965" cy="5131974"/>
        </p:xfrm>
        <a:graphic>
          <a:graphicData uri="http://schemas.openxmlformats.org/drawingml/2006/table">
            <a:tbl>
              <a:tblPr>
                <a:tableStyleId>{22838BEF-8BB2-4498-84A7-C5851F593DF1}</a:tableStyleId>
              </a:tblPr>
              <a:tblGrid>
                <a:gridCol w="2624547">
                  <a:extLst>
                    <a:ext uri="{9D8B030D-6E8A-4147-A177-3AD203B41FA5}">
                      <a16:colId xmlns:a16="http://schemas.microsoft.com/office/drawing/2014/main" val="173061643"/>
                    </a:ext>
                  </a:extLst>
                </a:gridCol>
                <a:gridCol w="3931920">
                  <a:extLst>
                    <a:ext uri="{9D8B030D-6E8A-4147-A177-3AD203B41FA5}">
                      <a16:colId xmlns:a16="http://schemas.microsoft.com/office/drawing/2014/main" val="298953085"/>
                    </a:ext>
                  </a:extLst>
                </a:gridCol>
                <a:gridCol w="4467498">
                  <a:extLst>
                    <a:ext uri="{9D8B030D-6E8A-4147-A177-3AD203B41FA5}">
                      <a16:colId xmlns:a16="http://schemas.microsoft.com/office/drawing/2014/main" val="4274989533"/>
                    </a:ext>
                  </a:extLst>
                </a:gridCol>
              </a:tblGrid>
              <a:tr h="119620">
                <a:tc>
                  <a:txBody>
                    <a:bodyPr/>
                    <a:lstStyle/>
                    <a:p>
                      <a:pPr algn="l"/>
                      <a:r>
                        <a:rPr lang="en-US" sz="1400" b="1" dirty="0">
                          <a:solidFill>
                            <a:schemeClr val="tx2"/>
                          </a:solidFill>
                          <a:effectLst/>
                        </a:rPr>
                        <a:t>Capability</a:t>
                      </a:r>
                    </a:p>
                  </a:txBody>
                  <a:tcPr marL="29344" marR="29344" marT="14672" marB="14672" anchor="ctr"/>
                </a:tc>
                <a:tc>
                  <a:txBody>
                    <a:bodyPr/>
                    <a:lstStyle/>
                    <a:p>
                      <a:pPr algn="l"/>
                      <a:r>
                        <a:rPr lang="en-US" sz="1400" b="1" dirty="0">
                          <a:solidFill>
                            <a:schemeClr val="accent6"/>
                          </a:solidFill>
                          <a:effectLst/>
                        </a:rPr>
                        <a:t>Import</a:t>
                      </a:r>
                    </a:p>
                  </a:txBody>
                  <a:tcPr marL="29344" marR="29344" marT="14672" marB="14672" anchor="ctr"/>
                </a:tc>
                <a:tc>
                  <a:txBody>
                    <a:bodyPr/>
                    <a:lstStyle/>
                    <a:p>
                      <a:pPr algn="l"/>
                      <a:r>
                        <a:rPr lang="en-US" sz="1400" b="1" dirty="0">
                          <a:solidFill>
                            <a:schemeClr val="accent6"/>
                          </a:solidFill>
                          <a:effectLst/>
                        </a:rPr>
                        <a:t>DirectQuery</a:t>
                      </a:r>
                    </a:p>
                  </a:txBody>
                  <a:tcPr marL="29344" marR="29344" marT="14672" marB="14672" anchor="ctr"/>
                </a:tc>
                <a:extLst>
                  <a:ext uri="{0D108BD9-81ED-4DB2-BD59-A6C34878D82A}">
                    <a16:rowId xmlns:a16="http://schemas.microsoft.com/office/drawing/2014/main" val="4197189494"/>
                  </a:ext>
                </a:extLst>
              </a:tr>
              <a:tr h="119620">
                <a:tc>
                  <a:txBody>
                    <a:bodyPr/>
                    <a:lstStyle/>
                    <a:p>
                      <a:pPr algn="l"/>
                      <a:r>
                        <a:rPr lang="en-US" sz="1200">
                          <a:solidFill>
                            <a:schemeClr val="tx2"/>
                          </a:solidFill>
                          <a:effectLst/>
                        </a:rPr>
                        <a:t>Size</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Up to 1 GB per dataset</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 limitation</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393576479"/>
                  </a:ext>
                </a:extLst>
              </a:tr>
              <a:tr h="209895">
                <a:tc>
                  <a:txBody>
                    <a:bodyPr/>
                    <a:lstStyle/>
                    <a:p>
                      <a:pPr algn="l"/>
                      <a:r>
                        <a:rPr lang="en-US" sz="1200">
                          <a:solidFill>
                            <a:schemeClr val="tx2"/>
                          </a:solidFill>
                          <a:effectLst/>
                        </a:rPr>
                        <a:t>Data Source</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Import data from Multiple sources</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Data must come from a single Source</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17480466"/>
                  </a:ext>
                </a:extLst>
              </a:tr>
              <a:tr h="300170">
                <a:tc>
                  <a:txBody>
                    <a:bodyPr/>
                    <a:lstStyle/>
                    <a:p>
                      <a:pPr algn="l"/>
                      <a:r>
                        <a:rPr lang="en-US" sz="1200">
                          <a:solidFill>
                            <a:schemeClr val="tx2"/>
                          </a:solidFill>
                          <a:effectLst/>
                        </a:rPr>
                        <a:t>Performance</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High-performance query engine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Depends on the data source response for each query</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3557251949"/>
                  </a:ext>
                </a:extLst>
              </a:tr>
              <a:tr h="570995">
                <a:tc>
                  <a:txBody>
                    <a:bodyPr/>
                    <a:lstStyle/>
                    <a:p>
                      <a:pPr algn="l"/>
                      <a:r>
                        <a:rPr lang="en-US" sz="1200">
                          <a:solidFill>
                            <a:schemeClr val="tx2"/>
                          </a:solidFill>
                          <a:effectLst/>
                        </a:rPr>
                        <a:t>Data Change in the underlying data</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Not Reflected. Required to do a Manual refresh in Power BI Desktop and republish the report or Schedule Refresh</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Power BI caches the data for better performance. So, it is necessary to Refresh to ensure the latest data</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690382986"/>
                  </a:ext>
                </a:extLst>
              </a:tr>
              <a:tr h="209895">
                <a:tc>
                  <a:txBody>
                    <a:bodyPr/>
                    <a:lstStyle/>
                    <a:p>
                      <a:pPr algn="l"/>
                      <a:r>
                        <a:rPr lang="en-US" sz="1200">
                          <a:solidFill>
                            <a:schemeClr val="tx2"/>
                          </a:solidFill>
                          <a:effectLst/>
                        </a:rPr>
                        <a:t>Schedule Refresh</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Maximum 8 schedules per day</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Schedule often as every 15 mins</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972003532"/>
                  </a:ext>
                </a:extLst>
              </a:tr>
              <a:tr h="300170">
                <a:tc>
                  <a:txBody>
                    <a:bodyPr/>
                    <a:lstStyle/>
                    <a:p>
                      <a:pPr algn="l"/>
                      <a:r>
                        <a:rPr lang="en-US" sz="1200">
                          <a:solidFill>
                            <a:schemeClr val="tx2"/>
                          </a:solidFill>
                          <a:effectLst/>
                        </a:rPr>
                        <a:t>Power BI Gateway</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Only required to get latest data from On-premise data sources</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Must require to get data from On-premise data sources</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935499871"/>
                  </a:ext>
                </a:extLst>
              </a:tr>
              <a:tr h="300170">
                <a:tc>
                  <a:txBody>
                    <a:bodyPr/>
                    <a:lstStyle/>
                    <a:p>
                      <a:pPr algn="l"/>
                      <a:r>
                        <a:rPr lang="en-US" sz="1200">
                          <a:solidFill>
                            <a:schemeClr val="tx2"/>
                          </a:solidFill>
                          <a:effectLst/>
                        </a:rPr>
                        <a:t>Data Transformations</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Supports all transformations</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Supports many data transformations with some limitations</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521086887"/>
                  </a:ext>
                </a:extLst>
              </a:tr>
              <a:tr h="661270">
                <a:tc>
                  <a:txBody>
                    <a:bodyPr/>
                    <a:lstStyle/>
                    <a:p>
                      <a:pPr algn="l"/>
                      <a:r>
                        <a:rPr lang="en-US" sz="1200">
                          <a:solidFill>
                            <a:schemeClr val="tx2"/>
                          </a:solidFill>
                          <a:effectLst/>
                        </a:rPr>
                        <a:t>Data Modelling</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No limitation</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Some limitations such as auto-detect relationships between tables and relationships are limited to a single direction.</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1436050264"/>
                  </a:ext>
                </a:extLst>
              </a:tr>
              <a:tr h="119620">
                <a:tc>
                  <a:txBody>
                    <a:bodyPr/>
                    <a:lstStyle/>
                    <a:p>
                      <a:pPr algn="l"/>
                      <a:r>
                        <a:rPr lang="en-US" sz="1200">
                          <a:solidFill>
                            <a:schemeClr val="tx2"/>
                          </a:solidFill>
                          <a:effectLst/>
                        </a:rPr>
                        <a:t>Built-in Date Hierarchy</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Available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Not available</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1023610487"/>
                  </a:ext>
                </a:extLst>
              </a:tr>
              <a:tr h="751545">
                <a:tc>
                  <a:txBody>
                    <a:bodyPr/>
                    <a:lstStyle/>
                    <a:p>
                      <a:pPr algn="l"/>
                      <a:r>
                        <a:rPr lang="en-US" sz="1200">
                          <a:solidFill>
                            <a:schemeClr val="tx2"/>
                          </a:solidFill>
                          <a:effectLst/>
                        </a:rPr>
                        <a:t>DAX expressions</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Supports all DAX functions</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Restricted to use complex DAX functions such as Time Intelligence functions. However, if there is a Date table available in the underlying source then it supports</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743517366"/>
                  </a:ext>
                </a:extLst>
              </a:tr>
              <a:tr h="119620">
                <a:tc>
                  <a:txBody>
                    <a:bodyPr/>
                    <a:lstStyle/>
                    <a:p>
                      <a:pPr algn="l"/>
                      <a:r>
                        <a:rPr lang="en-US" sz="1200">
                          <a:solidFill>
                            <a:schemeClr val="tx2"/>
                          </a:solidFill>
                          <a:effectLst/>
                        </a:rPr>
                        <a:t>Clustering</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Available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Not available</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587804700"/>
                  </a:ext>
                </a:extLst>
              </a:tr>
              <a:tr h="207093">
                <a:tc>
                  <a:txBody>
                    <a:bodyPr/>
                    <a:lstStyle/>
                    <a:p>
                      <a:pPr algn="l"/>
                      <a:r>
                        <a:rPr lang="en-US" sz="1200">
                          <a:solidFill>
                            <a:schemeClr val="tx2"/>
                          </a:solidFill>
                          <a:effectLst/>
                        </a:rPr>
                        <a:t>Calculated Tables</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Available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Not supported</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346047234"/>
                  </a:ext>
                </a:extLst>
              </a:tr>
              <a:tr h="119620">
                <a:tc>
                  <a:txBody>
                    <a:bodyPr/>
                    <a:lstStyle/>
                    <a:p>
                      <a:pPr algn="l"/>
                      <a:r>
                        <a:rPr lang="en-US" sz="1200">
                          <a:solidFill>
                            <a:schemeClr val="tx2"/>
                          </a:solidFill>
                          <a:effectLst/>
                        </a:rPr>
                        <a:t>Quick Insights</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Available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Not available</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2996660637"/>
                  </a:ext>
                </a:extLst>
              </a:tr>
              <a:tr h="119620">
                <a:tc>
                  <a:txBody>
                    <a:bodyPr/>
                    <a:lstStyle/>
                    <a:p>
                      <a:pPr algn="l"/>
                      <a:r>
                        <a:rPr lang="en-US" sz="1200">
                          <a:solidFill>
                            <a:schemeClr val="tx2"/>
                          </a:solidFill>
                          <a:effectLst/>
                        </a:rPr>
                        <a:t>Q&amp;A</a:t>
                      </a:r>
                      <a:endParaRPr lang="en-US" sz="1200" b="0">
                        <a:solidFill>
                          <a:schemeClr val="tx2"/>
                        </a:solidFill>
                        <a:effectLst/>
                      </a:endParaRPr>
                    </a:p>
                  </a:txBody>
                  <a:tcPr marL="29344" marR="29344" marT="14672" marB="14672" anchor="ctr"/>
                </a:tc>
                <a:tc>
                  <a:txBody>
                    <a:bodyPr/>
                    <a:lstStyle/>
                    <a:p>
                      <a:pPr algn="l"/>
                      <a:r>
                        <a:rPr lang="en-US" sz="1200">
                          <a:solidFill>
                            <a:schemeClr val="accent6"/>
                          </a:solidFill>
                          <a:effectLst/>
                        </a:rPr>
                        <a:t>Available</a:t>
                      </a:r>
                      <a:endParaRPr lang="en-US" sz="1200" b="0">
                        <a:solidFill>
                          <a:schemeClr val="accent6"/>
                        </a:solidFill>
                        <a:effectLst/>
                      </a:endParaRPr>
                    </a:p>
                  </a:txBody>
                  <a:tcPr marL="29344" marR="29344" marT="14672" marB="14672" anchor="ctr"/>
                </a:tc>
                <a:tc>
                  <a:txBody>
                    <a:bodyPr/>
                    <a:lstStyle/>
                    <a:p>
                      <a:pPr algn="l"/>
                      <a:r>
                        <a:rPr lang="en-US" sz="1200">
                          <a:solidFill>
                            <a:schemeClr val="accent6"/>
                          </a:solidFill>
                          <a:effectLst/>
                        </a:rPr>
                        <a:t>Not available</a:t>
                      </a:r>
                      <a:endParaRPr lang="en-US" sz="1200" b="0">
                        <a:solidFill>
                          <a:schemeClr val="accent6"/>
                        </a:solidFill>
                        <a:effectLst/>
                      </a:endParaRPr>
                    </a:p>
                  </a:txBody>
                  <a:tcPr marL="29344" marR="29344" marT="14672" marB="14672" anchor="ctr"/>
                </a:tc>
                <a:extLst>
                  <a:ext uri="{0D108BD9-81ED-4DB2-BD59-A6C34878D82A}">
                    <a16:rowId xmlns:a16="http://schemas.microsoft.com/office/drawing/2014/main" val="1851225836"/>
                  </a:ext>
                </a:extLst>
              </a:tr>
              <a:tr h="0">
                <a:tc>
                  <a:txBody>
                    <a:bodyPr/>
                    <a:lstStyle/>
                    <a:p>
                      <a:pPr algn="l"/>
                      <a:r>
                        <a:rPr lang="en-US" sz="1200" dirty="0">
                          <a:solidFill>
                            <a:schemeClr val="tx2"/>
                          </a:solidFill>
                          <a:effectLst/>
                        </a:rPr>
                        <a:t>Change Data Connectivity mode</a:t>
                      </a:r>
                      <a:endParaRPr lang="en-US" sz="1200" b="0" dirty="0">
                        <a:solidFill>
                          <a:schemeClr val="tx2"/>
                        </a:solidFill>
                        <a:effectLst/>
                      </a:endParaRPr>
                    </a:p>
                  </a:txBody>
                  <a:tcPr marL="29344" marR="29344" marT="14672" marB="14672" anchor="ctr"/>
                </a:tc>
                <a:tc>
                  <a:txBody>
                    <a:bodyPr/>
                    <a:lstStyle/>
                    <a:p>
                      <a:pPr algn="l"/>
                      <a:r>
                        <a:rPr lang="en-US" sz="1200" dirty="0">
                          <a:solidFill>
                            <a:schemeClr val="accent6"/>
                          </a:solidFill>
                          <a:effectLst/>
                        </a:rPr>
                        <a:t>Not possible to change Import to DirectQuery</a:t>
                      </a:r>
                      <a:endParaRPr lang="en-US" sz="1200" b="0" dirty="0">
                        <a:solidFill>
                          <a:schemeClr val="accent6"/>
                        </a:solidFill>
                        <a:effectLst/>
                      </a:endParaRPr>
                    </a:p>
                  </a:txBody>
                  <a:tcPr marL="29344" marR="29344" marT="14672" marB="14672" anchor="ctr"/>
                </a:tc>
                <a:tc>
                  <a:txBody>
                    <a:bodyPr/>
                    <a:lstStyle/>
                    <a:p>
                      <a:pPr algn="l"/>
                      <a:r>
                        <a:rPr lang="en-US" sz="1200" dirty="0">
                          <a:solidFill>
                            <a:schemeClr val="accent6"/>
                          </a:solidFill>
                          <a:effectLst/>
                        </a:rPr>
                        <a:t>Possible to change DirectQuery to Import</a:t>
                      </a:r>
                      <a:endParaRPr lang="en-US" sz="1200" b="0" dirty="0">
                        <a:solidFill>
                          <a:schemeClr val="accent6"/>
                        </a:solidFill>
                        <a:effectLst/>
                      </a:endParaRPr>
                    </a:p>
                  </a:txBody>
                  <a:tcPr marL="29344" marR="29344" marT="14672" marB="14672" anchor="ctr"/>
                </a:tc>
                <a:extLst>
                  <a:ext uri="{0D108BD9-81ED-4DB2-BD59-A6C34878D82A}">
                    <a16:rowId xmlns:a16="http://schemas.microsoft.com/office/drawing/2014/main" val="1777057398"/>
                  </a:ext>
                </a:extLst>
              </a:tr>
            </a:tbl>
          </a:graphicData>
        </a:graphic>
      </p:graphicFrame>
    </p:spTree>
    <p:extLst>
      <p:ext uri="{BB962C8B-B14F-4D97-AF65-F5344CB8AC3E}">
        <p14:creationId xmlns:p14="http://schemas.microsoft.com/office/powerpoint/2010/main" val="2099157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18</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Query Editor </a:t>
            </a:r>
            <a:endParaRPr lang="en-US" b="1"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17" y="980980"/>
            <a:ext cx="7610621" cy="5095886"/>
          </a:xfrm>
          <a:prstGeom prst="rect">
            <a:avLst/>
          </a:prstGeom>
        </p:spPr>
      </p:pic>
      <p:sp>
        <p:nvSpPr>
          <p:cNvPr id="7" name="TextBox 6"/>
          <p:cNvSpPr txBox="1"/>
          <p:nvPr/>
        </p:nvSpPr>
        <p:spPr>
          <a:xfrm>
            <a:off x="8515705" y="980980"/>
            <a:ext cx="3082737" cy="4247317"/>
          </a:xfrm>
          <a:prstGeom prst="rect">
            <a:avLst/>
          </a:prstGeom>
          <a:noFill/>
        </p:spPr>
        <p:txBody>
          <a:bodyPr wrap="square" rtlCol="0">
            <a:spAutoFit/>
          </a:bodyPr>
          <a:lstStyle/>
          <a:p>
            <a:pPr marL="342900" indent="-342900">
              <a:buFont typeface="+mj-lt"/>
              <a:buAutoNum type="arabicPeriod"/>
            </a:pPr>
            <a:r>
              <a:rPr lang="en-US" dirty="0" smtClean="0">
                <a:solidFill>
                  <a:schemeClr val="tx2"/>
                </a:solidFill>
              </a:rPr>
              <a:t>Different options to interact with the data</a:t>
            </a:r>
          </a:p>
          <a:p>
            <a:endParaRPr lang="en-US" dirty="0" smtClean="0">
              <a:solidFill>
                <a:schemeClr val="tx2"/>
              </a:solidFill>
            </a:endParaRPr>
          </a:p>
          <a:p>
            <a:pPr marL="342900" indent="-342900">
              <a:buFont typeface="+mj-lt"/>
              <a:buAutoNum type="arabicPeriod" startAt="2"/>
            </a:pPr>
            <a:r>
              <a:rPr lang="en-US" dirty="0" smtClean="0">
                <a:solidFill>
                  <a:schemeClr val="tx2"/>
                </a:solidFill>
              </a:rPr>
              <a:t>Left pane which list different queries.</a:t>
            </a:r>
          </a:p>
          <a:p>
            <a:endParaRPr lang="en-US" dirty="0" smtClean="0">
              <a:solidFill>
                <a:schemeClr val="tx2"/>
              </a:solidFill>
            </a:endParaRPr>
          </a:p>
          <a:p>
            <a:pPr marL="342900" indent="-342900">
              <a:buFont typeface="+mj-lt"/>
              <a:buAutoNum type="arabicPeriod" startAt="3"/>
            </a:pPr>
            <a:r>
              <a:rPr lang="en-US" dirty="0" smtClean="0">
                <a:solidFill>
                  <a:schemeClr val="tx2"/>
                </a:solidFill>
              </a:rPr>
              <a:t>Center pane that displays data from the current query</a:t>
            </a:r>
          </a:p>
          <a:p>
            <a:endParaRPr lang="en-US" dirty="0" smtClean="0">
              <a:solidFill>
                <a:schemeClr val="tx2"/>
              </a:solidFill>
            </a:endParaRPr>
          </a:p>
          <a:p>
            <a:pPr marL="342900" indent="-342900">
              <a:buFont typeface="+mj-lt"/>
              <a:buAutoNum type="arabicPeriod" startAt="4"/>
            </a:pPr>
            <a:r>
              <a:rPr lang="en-US" dirty="0" smtClean="0">
                <a:solidFill>
                  <a:schemeClr val="tx2"/>
                </a:solidFill>
              </a:rPr>
              <a:t> </a:t>
            </a:r>
            <a:r>
              <a:rPr lang="en-US" dirty="0">
                <a:solidFill>
                  <a:schemeClr val="tx2"/>
                </a:solidFill>
              </a:rPr>
              <a:t>The </a:t>
            </a:r>
            <a:r>
              <a:rPr lang="en-US" b="1" dirty="0">
                <a:solidFill>
                  <a:schemeClr val="tx2"/>
                </a:solidFill>
              </a:rPr>
              <a:t>Query Settings</a:t>
            </a:r>
            <a:r>
              <a:rPr lang="en-US" dirty="0">
                <a:solidFill>
                  <a:schemeClr val="tx2"/>
                </a:solidFill>
              </a:rPr>
              <a:t> window appears, listing the query’s properties and applied steps</a:t>
            </a:r>
          </a:p>
        </p:txBody>
      </p:sp>
    </p:spTree>
    <p:extLst>
      <p:ext uri="{BB962C8B-B14F-4D97-AF65-F5344CB8AC3E}">
        <p14:creationId xmlns:p14="http://schemas.microsoft.com/office/powerpoint/2010/main" val="2589672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19</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Query Editor – Column Options</a:t>
            </a:r>
            <a:endParaRPr lang="en-US" b="1" dirty="0"/>
          </a:p>
        </p:txBody>
      </p:sp>
      <p:pic>
        <p:nvPicPr>
          <p:cNvPr id="3" name="Picture 2"/>
          <p:cNvPicPr>
            <a:picLocks noChangeAspect="1"/>
          </p:cNvPicPr>
          <p:nvPr/>
        </p:nvPicPr>
        <p:blipFill>
          <a:blip r:embed="rId2"/>
          <a:stretch>
            <a:fillRect/>
          </a:stretch>
        </p:blipFill>
        <p:spPr>
          <a:xfrm>
            <a:off x="4002274" y="1247267"/>
            <a:ext cx="1933575" cy="4229100"/>
          </a:xfrm>
          <a:prstGeom prst="rect">
            <a:avLst/>
          </a:prstGeom>
        </p:spPr>
      </p:pic>
    </p:spTree>
    <p:extLst>
      <p:ext uri="{BB962C8B-B14F-4D97-AF65-F5344CB8AC3E}">
        <p14:creationId xmlns:p14="http://schemas.microsoft.com/office/powerpoint/2010/main" val="17781472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2</a:t>
            </a:fld>
            <a:endParaRPr lang="en-US" dirty="0"/>
          </a:p>
        </p:txBody>
      </p:sp>
      <p:sp>
        <p:nvSpPr>
          <p:cNvPr id="3" name="Title 2"/>
          <p:cNvSpPr>
            <a:spLocks noGrp="1"/>
          </p:cNvSpPr>
          <p:nvPr>
            <p:ph type="title"/>
          </p:nvPr>
        </p:nvSpPr>
        <p:spPr/>
        <p:txBody>
          <a:bodyPr/>
          <a:lstStyle/>
          <a:p>
            <a:r>
              <a:rPr lang="en-US" dirty="0" smtClean="0"/>
              <a:t>About Trainer</a:t>
            </a:r>
            <a:endParaRPr lang="en-US" dirty="0"/>
          </a:p>
        </p:txBody>
      </p:sp>
      <p:sp>
        <p:nvSpPr>
          <p:cNvPr id="4" name="TextBox 3"/>
          <p:cNvSpPr txBox="1"/>
          <p:nvPr/>
        </p:nvSpPr>
        <p:spPr>
          <a:xfrm>
            <a:off x="412332" y="1058092"/>
            <a:ext cx="9110491" cy="4893647"/>
          </a:xfrm>
          <a:prstGeom prst="rect">
            <a:avLst/>
          </a:prstGeom>
          <a:noFill/>
        </p:spPr>
        <p:txBody>
          <a:bodyPr wrap="square" rtlCol="0">
            <a:spAutoFit/>
          </a:bodyPr>
          <a:lstStyle/>
          <a:p>
            <a:r>
              <a:rPr lang="en-US" sz="2400" b="1" dirty="0" smtClean="0">
                <a:solidFill>
                  <a:schemeClr val="accent5">
                    <a:lumMod val="75000"/>
                  </a:schemeClr>
                </a:solidFill>
              </a:rPr>
              <a:t>Hariharan Rajendran</a:t>
            </a:r>
          </a:p>
          <a:p>
            <a:endParaRPr lang="en-US" sz="2400" b="1" dirty="0" smtClean="0">
              <a:solidFill>
                <a:schemeClr val="accent6">
                  <a:lumMod val="50000"/>
                </a:schemeClr>
              </a:solidFill>
            </a:endParaRPr>
          </a:p>
          <a:p>
            <a:pPr marL="285750" indent="-285750">
              <a:buFont typeface="Arial" panose="020B0604020202020204" pitchFamily="34" charset="0"/>
              <a:buChar char="•"/>
            </a:pPr>
            <a:r>
              <a:rPr lang="en-US" sz="2400" b="1" dirty="0" smtClean="0">
                <a:solidFill>
                  <a:schemeClr val="accent6">
                    <a:lumMod val="50000"/>
                  </a:schemeClr>
                </a:solidFill>
              </a:rPr>
              <a:t>Microsoft MVP in Data Platform</a:t>
            </a:r>
          </a:p>
          <a:p>
            <a:pPr marL="285750" indent="-285750">
              <a:buFont typeface="Arial" panose="020B0604020202020204" pitchFamily="34" charset="0"/>
              <a:buChar char="•"/>
            </a:pPr>
            <a:r>
              <a:rPr lang="en-US" sz="2400" b="1" dirty="0" smtClean="0">
                <a:solidFill>
                  <a:schemeClr val="accent6">
                    <a:lumMod val="50000"/>
                  </a:schemeClr>
                </a:solidFill>
              </a:rPr>
              <a:t>Microsoft Certified Trainer &amp; Certified CompTIA Class Room Trainer</a:t>
            </a:r>
          </a:p>
          <a:p>
            <a:pPr marL="285750" indent="-285750">
              <a:buFont typeface="Arial" panose="020B0604020202020204" pitchFamily="34" charset="0"/>
              <a:buChar char="•"/>
            </a:pPr>
            <a:r>
              <a:rPr lang="en-US" sz="2400" b="1" dirty="0" smtClean="0">
                <a:solidFill>
                  <a:schemeClr val="accent6">
                    <a:lumMod val="50000"/>
                  </a:schemeClr>
                </a:solidFill>
              </a:rPr>
              <a:t>Certified Power BI Expert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solidFill>
                  <a:schemeClr val="accent4">
                    <a:lumMod val="75000"/>
                  </a:schemeClr>
                </a:solidFill>
                <a:hlinkClick r:id="rId2"/>
              </a:rPr>
              <a:t>http://dataap.org/blog/author/hariharanr</a:t>
            </a:r>
            <a:r>
              <a:rPr lang="en-US" sz="2400" dirty="0" smtClean="0">
                <a:solidFill>
                  <a:schemeClr val="accent4">
                    <a:lumMod val="75000"/>
                  </a:schemeClr>
                </a:solidFill>
                <a:hlinkClick r:id="rId2"/>
              </a:rPr>
              <a:t>/</a:t>
            </a:r>
            <a:endParaRPr lang="en-US" sz="2400" dirty="0" smtClean="0">
              <a:solidFill>
                <a:schemeClr val="accent4">
                  <a:lumMod val="75000"/>
                </a:schemeClr>
              </a:solidFill>
            </a:endParaRPr>
          </a:p>
          <a:p>
            <a:pPr marL="285750" indent="-285750">
              <a:buFont typeface="Arial" panose="020B0604020202020204" pitchFamily="34" charset="0"/>
              <a:buChar char="•"/>
            </a:pPr>
            <a:r>
              <a:rPr lang="en-US" sz="2400" dirty="0">
                <a:solidFill>
                  <a:schemeClr val="accent4">
                    <a:lumMod val="75000"/>
                  </a:schemeClr>
                </a:solidFill>
                <a:hlinkClick r:id="rId3"/>
              </a:rPr>
              <a:t>https://</a:t>
            </a:r>
            <a:r>
              <a:rPr lang="en-US" sz="2400" dirty="0" smtClean="0">
                <a:solidFill>
                  <a:schemeClr val="accent4">
                    <a:lumMod val="75000"/>
                  </a:schemeClr>
                </a:solidFill>
                <a:hlinkClick r:id="rId3"/>
              </a:rPr>
              <a:t>youtube.com/dataonmyview</a:t>
            </a:r>
            <a:endParaRPr lang="en-US" sz="2400" dirty="0" smtClean="0">
              <a:solidFill>
                <a:schemeClr val="accent4">
                  <a:lumMod val="75000"/>
                </a:schemeClr>
              </a:solidFill>
            </a:endParaRP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hlinkClick r:id="rId4"/>
              </a:rPr>
              <a:t>Hariharan.Rajendran@Cognizant.com</a:t>
            </a:r>
            <a:r>
              <a:rPr lang="en-US" sz="2400" dirty="0" smtClean="0"/>
              <a:t> (767768)</a:t>
            </a:r>
          </a:p>
          <a:p>
            <a:pPr marL="285750" indent="-285750">
              <a:buFont typeface="Arial" panose="020B0604020202020204" pitchFamily="34" charset="0"/>
              <a:buChar char="•"/>
            </a:pPr>
            <a:endParaRPr lang="en-US" sz="2400" dirty="0"/>
          </a:p>
        </p:txBody>
      </p:sp>
      <p:pic>
        <p:nvPicPr>
          <p:cNvPr id="1030" name="Picture 6" descr="Microsoft MVP Aw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0204" y="466081"/>
            <a:ext cx="2548436" cy="1296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0204" y="2121135"/>
            <a:ext cx="2761796" cy="1198668"/>
          </a:xfrm>
          <a:prstGeom prst="rect">
            <a:avLst/>
          </a:prstGeom>
        </p:spPr>
      </p:pic>
      <p:pic>
        <p:nvPicPr>
          <p:cNvPr id="1032" name="Picture 8" descr="Microsoft Certified Trainers (MCT) - TechNet Articles - United States  (English) - TechNet Wik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3841" y="3678582"/>
            <a:ext cx="2514799" cy="139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481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20</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Data Types in Power BI Desktop</a:t>
            </a:r>
            <a:endParaRPr lang="en-US" b="1" dirty="0"/>
          </a:p>
        </p:txBody>
      </p:sp>
      <p:sp>
        <p:nvSpPr>
          <p:cNvPr id="2" name="TextBox 1"/>
          <p:cNvSpPr txBox="1"/>
          <p:nvPr/>
        </p:nvSpPr>
        <p:spPr>
          <a:xfrm>
            <a:off x="505326" y="1070811"/>
            <a:ext cx="8614611" cy="3139321"/>
          </a:xfrm>
          <a:prstGeom prst="rect">
            <a:avLst/>
          </a:prstGeom>
          <a:noFill/>
        </p:spPr>
        <p:txBody>
          <a:bodyPr wrap="square" rtlCol="0">
            <a:spAutoFit/>
          </a:bodyPr>
          <a:lstStyle/>
          <a:p>
            <a:r>
              <a:rPr lang="en-US" dirty="0">
                <a:solidFill>
                  <a:schemeClr val="tx2"/>
                </a:solidFill>
              </a:rPr>
              <a:t>When you load data into Power BI Desktop, it will attempt to convert the data type of the source column into a data type that better supports more efficient storage, calculations, and data visualization</a:t>
            </a:r>
            <a:r>
              <a:rPr lang="en-US" dirty="0" smtClean="0">
                <a:solidFill>
                  <a:schemeClr val="tx2"/>
                </a:solidFill>
              </a:rPr>
              <a:t>.</a:t>
            </a:r>
          </a:p>
          <a:p>
            <a:endParaRPr lang="en-US" dirty="0">
              <a:solidFill>
                <a:schemeClr val="tx2"/>
              </a:solidFill>
            </a:endParaRPr>
          </a:p>
          <a:p>
            <a:r>
              <a:rPr lang="en-US" dirty="0" smtClean="0">
                <a:solidFill>
                  <a:schemeClr val="tx2"/>
                </a:solidFill>
              </a:rPr>
              <a:t> </a:t>
            </a:r>
            <a:r>
              <a:rPr lang="en-US" dirty="0">
                <a:solidFill>
                  <a:schemeClr val="tx2"/>
                </a:solidFill>
              </a:rPr>
              <a:t>For example, if a column of values you import from Excel has no fractional values, Power BI Desktop will convert the entire column of data to a Whole Number data type, which is better suited for storing integers.</a:t>
            </a:r>
          </a:p>
          <a:p>
            <a:endParaRPr lang="en-US" dirty="0" smtClean="0">
              <a:solidFill>
                <a:schemeClr val="tx2"/>
              </a:solidFill>
            </a:endParaRPr>
          </a:p>
          <a:p>
            <a:r>
              <a:rPr lang="en-US" dirty="0" smtClean="0">
                <a:solidFill>
                  <a:schemeClr val="tx2"/>
                </a:solidFill>
              </a:rPr>
              <a:t>In </a:t>
            </a:r>
            <a:r>
              <a:rPr lang="en-US" dirty="0">
                <a:solidFill>
                  <a:schemeClr val="tx2"/>
                </a:solidFill>
              </a:rPr>
              <a:t>Power BI Desktop, you can determine and specify a column’s data type in the Query </a:t>
            </a:r>
            <a:r>
              <a:rPr lang="en-US" dirty="0" smtClean="0">
                <a:solidFill>
                  <a:schemeClr val="tx2"/>
                </a:solidFill>
              </a:rPr>
              <a:t>Editor</a:t>
            </a:r>
            <a:endParaRPr lang="en-US" dirty="0">
              <a:solidFill>
                <a:schemeClr val="tx2"/>
              </a:solidFill>
            </a:endParaRPr>
          </a:p>
          <a:p>
            <a:endParaRPr lang="en-US" dirty="0">
              <a:solidFill>
                <a:schemeClr val="tx2"/>
              </a:solidFill>
            </a:endParaRPr>
          </a:p>
        </p:txBody>
      </p:sp>
      <p:pic>
        <p:nvPicPr>
          <p:cNvPr id="3074" name="Picture 2" descr="https://dpspowerbi.blob.core.windows.net/powerbi-prod-media/powerbi.microsoft.com/en-us/documentation/articles/powerbi-desktop-data-types/20160509103813/pbiddatatypesinqueryedito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3867" y="1070810"/>
            <a:ext cx="2519364" cy="38501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98884" y="4742131"/>
            <a:ext cx="7527758" cy="646331"/>
          </a:xfrm>
          <a:prstGeom prst="rect">
            <a:avLst/>
          </a:prstGeom>
        </p:spPr>
        <p:txBody>
          <a:bodyPr wrap="square">
            <a:spAutoFit/>
          </a:bodyPr>
          <a:lstStyle/>
          <a:p>
            <a:r>
              <a:rPr lang="en-US" dirty="0" smtClean="0"/>
              <a:t>More Details - </a:t>
            </a:r>
            <a:r>
              <a:rPr lang="en-US" dirty="0" smtClean="0">
                <a:solidFill>
                  <a:schemeClr val="tx2"/>
                </a:solidFill>
              </a:rPr>
              <a:t>https</a:t>
            </a:r>
            <a:r>
              <a:rPr lang="en-US" dirty="0">
                <a:solidFill>
                  <a:schemeClr val="tx2"/>
                </a:solidFill>
              </a:rPr>
              <a:t>://powerbi.microsoft.com/en-us/documentation/powerbi-desktop-data-types/</a:t>
            </a:r>
          </a:p>
        </p:txBody>
      </p:sp>
    </p:spTree>
    <p:extLst>
      <p:ext uri="{BB962C8B-B14F-4D97-AF65-F5344CB8AC3E}">
        <p14:creationId xmlns:p14="http://schemas.microsoft.com/office/powerpoint/2010/main" val="92778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21</a:t>
            </a:fld>
            <a:endParaRPr lang="en-US">
              <a:solidFill>
                <a:prstClr val="white"/>
              </a:solidFill>
            </a:endParaRPr>
          </a:p>
        </p:txBody>
      </p:sp>
      <p:sp>
        <p:nvSpPr>
          <p:cNvPr id="4" name="Content Placeholder 3"/>
          <p:cNvSpPr>
            <a:spLocks noGrp="1"/>
          </p:cNvSpPr>
          <p:nvPr>
            <p:ph idx="1"/>
          </p:nvPr>
        </p:nvSpPr>
        <p:spPr/>
        <p:txBody>
          <a:bodyPr>
            <a:normAutofit fontScale="92500" lnSpcReduction="20000"/>
          </a:bodyPr>
          <a:lstStyle/>
          <a:p>
            <a:r>
              <a:rPr lang="en-US" sz="4400" dirty="0" smtClean="0"/>
              <a:t>Power BI Queries – Common Query Tasks</a:t>
            </a:r>
            <a:endParaRPr lang="en-US" sz="4400" dirty="0"/>
          </a:p>
        </p:txBody>
      </p:sp>
    </p:spTree>
    <p:extLst>
      <p:ext uri="{BB962C8B-B14F-4D97-AF65-F5344CB8AC3E}">
        <p14:creationId xmlns:p14="http://schemas.microsoft.com/office/powerpoint/2010/main" val="2397945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22</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Common Query Tasks</a:t>
            </a:r>
            <a:endParaRPr lang="en-US" b="1" dirty="0"/>
          </a:p>
        </p:txBody>
      </p:sp>
      <p:sp>
        <p:nvSpPr>
          <p:cNvPr id="2" name="TextBox 1"/>
          <p:cNvSpPr txBox="1"/>
          <p:nvPr/>
        </p:nvSpPr>
        <p:spPr>
          <a:xfrm>
            <a:off x="5458912" y="1220598"/>
            <a:ext cx="5323388" cy="2862322"/>
          </a:xfrm>
          <a:prstGeom prst="rect">
            <a:avLst/>
          </a:prstGeom>
          <a:noFill/>
        </p:spPr>
        <p:txBody>
          <a:bodyPr wrap="square" rtlCol="0">
            <a:spAutoFit/>
          </a:bodyPr>
          <a:lstStyle/>
          <a:p>
            <a:r>
              <a:rPr lang="en-US" dirty="0">
                <a:solidFill>
                  <a:srgbClr val="000000"/>
                </a:solidFill>
                <a:latin typeface="Segoe UI Condensed"/>
              </a:rPr>
              <a:t>The common Query tasks demonstrated here are the following</a:t>
            </a:r>
            <a:r>
              <a:rPr lang="en-US" dirty="0" smtClean="0">
                <a:solidFill>
                  <a:srgbClr val="000000"/>
                </a:solidFill>
                <a:latin typeface="Segoe UI Condensed"/>
              </a:rPr>
              <a:t>:</a:t>
            </a:r>
          </a:p>
          <a:p>
            <a:endParaRPr lang="en-US" dirty="0">
              <a:solidFill>
                <a:srgbClr val="000000"/>
              </a:solidFill>
              <a:latin typeface="Segoe UI Condensed"/>
            </a:endParaRPr>
          </a:p>
          <a:p>
            <a:pPr lvl="1">
              <a:buFont typeface="Arial" panose="020B0604020202020204" pitchFamily="34" charset="0"/>
              <a:buChar char="•"/>
            </a:pPr>
            <a:r>
              <a:rPr lang="en-US" dirty="0">
                <a:solidFill>
                  <a:srgbClr val="000000"/>
                </a:solidFill>
                <a:latin typeface="Segoe UI Condensed"/>
              </a:rPr>
              <a:t>Connect to Data</a:t>
            </a:r>
          </a:p>
          <a:p>
            <a:pPr lvl="1">
              <a:buFont typeface="Arial" panose="020B0604020202020204" pitchFamily="34" charset="0"/>
              <a:buChar char="•"/>
            </a:pPr>
            <a:r>
              <a:rPr lang="en-US" dirty="0">
                <a:solidFill>
                  <a:srgbClr val="000000"/>
                </a:solidFill>
                <a:latin typeface="Segoe UI Condensed"/>
              </a:rPr>
              <a:t>Shape and Combine Data</a:t>
            </a:r>
          </a:p>
          <a:p>
            <a:pPr lvl="1">
              <a:buFont typeface="Arial" panose="020B0604020202020204" pitchFamily="34" charset="0"/>
              <a:buChar char="•"/>
            </a:pPr>
            <a:r>
              <a:rPr lang="en-US" dirty="0">
                <a:solidFill>
                  <a:srgbClr val="000000"/>
                </a:solidFill>
                <a:latin typeface="Segoe UI Condensed"/>
              </a:rPr>
              <a:t>Group Rows</a:t>
            </a:r>
          </a:p>
          <a:p>
            <a:pPr lvl="1">
              <a:buFont typeface="Arial" panose="020B0604020202020204" pitchFamily="34" charset="0"/>
              <a:buChar char="•"/>
            </a:pPr>
            <a:r>
              <a:rPr lang="en-US" dirty="0">
                <a:solidFill>
                  <a:srgbClr val="000000"/>
                </a:solidFill>
                <a:latin typeface="Segoe UI Condensed"/>
              </a:rPr>
              <a:t>Pivot Columns</a:t>
            </a:r>
          </a:p>
          <a:p>
            <a:pPr lvl="1">
              <a:buFont typeface="Arial" panose="020B0604020202020204" pitchFamily="34" charset="0"/>
              <a:buChar char="•"/>
            </a:pPr>
            <a:r>
              <a:rPr lang="en-US" dirty="0">
                <a:solidFill>
                  <a:srgbClr val="000000"/>
                </a:solidFill>
                <a:latin typeface="Segoe UI Condensed"/>
              </a:rPr>
              <a:t>Create Custom Columns</a:t>
            </a:r>
          </a:p>
          <a:p>
            <a:pPr lvl="1">
              <a:buFont typeface="Arial" panose="020B0604020202020204" pitchFamily="34" charset="0"/>
              <a:buChar char="•"/>
            </a:pPr>
            <a:r>
              <a:rPr lang="en-US" dirty="0">
                <a:solidFill>
                  <a:srgbClr val="000000"/>
                </a:solidFill>
                <a:latin typeface="Segoe UI Condensed"/>
              </a:rPr>
              <a:t>Query Formulas</a:t>
            </a:r>
          </a:p>
          <a:p>
            <a:endParaRPr lang="en-US" dirty="0">
              <a:solidFill>
                <a:schemeClr val="tx2"/>
              </a:solidFill>
            </a:endParaRPr>
          </a:p>
        </p:txBody>
      </p:sp>
      <p:sp>
        <p:nvSpPr>
          <p:cNvPr id="7" name="TextBox 6"/>
          <p:cNvSpPr txBox="1"/>
          <p:nvPr/>
        </p:nvSpPr>
        <p:spPr>
          <a:xfrm>
            <a:off x="283341" y="1459328"/>
            <a:ext cx="4644259" cy="3539430"/>
          </a:xfrm>
          <a:prstGeom prst="rect">
            <a:avLst/>
          </a:prstGeom>
          <a:noFill/>
        </p:spPr>
        <p:txBody>
          <a:bodyPr wrap="square" rtlCol="0">
            <a:spAutoFit/>
          </a:bodyPr>
          <a:lstStyle/>
          <a:p>
            <a:r>
              <a:rPr lang="en-US" sz="1600" dirty="0" smtClean="0">
                <a:solidFill>
                  <a:srgbClr val="7030A0"/>
                </a:solidFill>
              </a:rPr>
              <a:t>--------A Typical SQL Query --------</a:t>
            </a:r>
          </a:p>
          <a:p>
            <a:endParaRPr lang="en-US" sz="1600" dirty="0" smtClean="0">
              <a:solidFill>
                <a:srgbClr val="7030A0"/>
              </a:solidFill>
            </a:endParaRPr>
          </a:p>
          <a:p>
            <a:r>
              <a:rPr lang="en-US" sz="1600" dirty="0" smtClean="0">
                <a:solidFill>
                  <a:srgbClr val="7030A0"/>
                </a:solidFill>
              </a:rPr>
              <a:t>SELECT A.Column1, B.Column2, </a:t>
            </a:r>
          </a:p>
          <a:p>
            <a:r>
              <a:rPr lang="en-US" sz="1600" dirty="0" smtClean="0">
                <a:solidFill>
                  <a:srgbClr val="7030A0"/>
                </a:solidFill>
              </a:rPr>
              <a:t>SUM(A.Column2) Summary,</a:t>
            </a:r>
          </a:p>
          <a:p>
            <a:endParaRPr lang="en-US" sz="1600" dirty="0" smtClean="0">
              <a:solidFill>
                <a:srgbClr val="7030A0"/>
              </a:solidFill>
            </a:endParaRPr>
          </a:p>
          <a:p>
            <a:r>
              <a:rPr lang="en-US" sz="1600" dirty="0" smtClean="0">
                <a:solidFill>
                  <a:srgbClr val="7030A0"/>
                </a:solidFill>
              </a:rPr>
              <a:t>FROM</a:t>
            </a:r>
          </a:p>
          <a:p>
            <a:r>
              <a:rPr lang="en-US" sz="1600" dirty="0" err="1" smtClean="0">
                <a:solidFill>
                  <a:srgbClr val="7030A0"/>
                </a:solidFill>
              </a:rPr>
              <a:t>TableA</a:t>
            </a:r>
            <a:r>
              <a:rPr lang="en-US" sz="1600" dirty="0" smtClean="0">
                <a:solidFill>
                  <a:srgbClr val="7030A0"/>
                </a:solidFill>
              </a:rPr>
              <a:t> A </a:t>
            </a:r>
          </a:p>
          <a:p>
            <a:r>
              <a:rPr lang="en-US" sz="1600" dirty="0" smtClean="0">
                <a:solidFill>
                  <a:srgbClr val="7030A0"/>
                </a:solidFill>
              </a:rPr>
              <a:t>LEFT JOIN </a:t>
            </a:r>
            <a:r>
              <a:rPr lang="en-US" sz="1600" dirty="0" err="1" smtClean="0">
                <a:solidFill>
                  <a:srgbClr val="7030A0"/>
                </a:solidFill>
              </a:rPr>
              <a:t>TableB</a:t>
            </a:r>
            <a:r>
              <a:rPr lang="en-US" sz="1600" dirty="0" smtClean="0">
                <a:solidFill>
                  <a:srgbClr val="7030A0"/>
                </a:solidFill>
              </a:rPr>
              <a:t> B ON A.ID = B.ID</a:t>
            </a:r>
          </a:p>
          <a:p>
            <a:endParaRPr lang="en-US" sz="1600" dirty="0" smtClean="0">
              <a:solidFill>
                <a:srgbClr val="7030A0"/>
              </a:solidFill>
            </a:endParaRPr>
          </a:p>
          <a:p>
            <a:r>
              <a:rPr lang="en-US" sz="1600" dirty="0" smtClean="0">
                <a:solidFill>
                  <a:srgbClr val="7030A0"/>
                </a:solidFill>
              </a:rPr>
              <a:t>GROUP BY </a:t>
            </a:r>
          </a:p>
          <a:p>
            <a:r>
              <a:rPr lang="en-US" sz="1600" dirty="0" smtClean="0">
                <a:solidFill>
                  <a:srgbClr val="7030A0"/>
                </a:solidFill>
              </a:rPr>
              <a:t>A.Column1, B.Column2</a:t>
            </a:r>
          </a:p>
          <a:p>
            <a:endParaRPr lang="en-US" sz="1600" dirty="0">
              <a:solidFill>
                <a:srgbClr val="7030A0"/>
              </a:solidFill>
            </a:endParaRPr>
          </a:p>
          <a:p>
            <a:r>
              <a:rPr lang="en-US" sz="1600" dirty="0" smtClean="0">
                <a:solidFill>
                  <a:srgbClr val="7030A0"/>
                </a:solidFill>
              </a:rPr>
              <a:t>Where</a:t>
            </a:r>
          </a:p>
          <a:p>
            <a:r>
              <a:rPr lang="en-US" sz="1600" dirty="0" smtClean="0">
                <a:solidFill>
                  <a:srgbClr val="7030A0"/>
                </a:solidFill>
              </a:rPr>
              <a:t>A.Column3 = “Condition”</a:t>
            </a:r>
          </a:p>
        </p:txBody>
      </p:sp>
    </p:spTree>
    <p:extLst>
      <p:ext uri="{BB962C8B-B14F-4D97-AF65-F5344CB8AC3E}">
        <p14:creationId xmlns:p14="http://schemas.microsoft.com/office/powerpoint/2010/main" val="24769315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23</a:t>
            </a:fld>
            <a:endParaRPr lang="en-US" dirty="0">
              <a:latin typeface="+mj-lt"/>
            </a:endParaRPr>
          </a:p>
        </p:txBody>
      </p:sp>
      <p:sp>
        <p:nvSpPr>
          <p:cNvPr id="4" name="Rectangle 49"/>
          <p:cNvSpPr>
            <a:spLocks noGrp="1" noChangeArrowheads="1"/>
          </p:cNvSpPr>
          <p:nvPr>
            <p:ph type="title"/>
          </p:nvPr>
        </p:nvSpPr>
        <p:spPr bwMode="auto">
          <a:xfrm>
            <a:off x="405817" y="250808"/>
            <a:ext cx="11286649" cy="463903"/>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r>
              <a:rPr lang="en-US" dirty="0"/>
              <a:t>Shape and </a:t>
            </a:r>
            <a:r>
              <a:rPr lang="en-US" dirty="0" smtClean="0"/>
              <a:t>Combine </a:t>
            </a:r>
            <a:r>
              <a:rPr lang="en-US" dirty="0"/>
              <a:t>data in Power BI Desktop</a:t>
            </a:r>
          </a:p>
        </p:txBody>
      </p:sp>
      <p:sp>
        <p:nvSpPr>
          <p:cNvPr id="2" name="TextBox 1"/>
          <p:cNvSpPr txBox="1"/>
          <p:nvPr/>
        </p:nvSpPr>
        <p:spPr>
          <a:xfrm>
            <a:off x="538678" y="1973178"/>
            <a:ext cx="11020926" cy="2308324"/>
          </a:xfrm>
          <a:prstGeom prst="rect">
            <a:avLst/>
          </a:prstGeom>
          <a:noFill/>
        </p:spPr>
        <p:txBody>
          <a:bodyPr wrap="square" rtlCol="0">
            <a:spAutoFit/>
          </a:bodyPr>
          <a:lstStyle/>
          <a:p>
            <a:r>
              <a:rPr lang="en-US" dirty="0">
                <a:solidFill>
                  <a:schemeClr val="tx2"/>
                </a:solidFill>
              </a:rPr>
              <a:t>With </a:t>
            </a:r>
            <a:r>
              <a:rPr lang="en-US" b="1" dirty="0">
                <a:solidFill>
                  <a:schemeClr val="tx2"/>
                </a:solidFill>
              </a:rPr>
              <a:t>Power BI Desktop</a:t>
            </a:r>
            <a:r>
              <a:rPr lang="en-US" dirty="0">
                <a:solidFill>
                  <a:schemeClr val="tx2"/>
                </a:solidFill>
              </a:rPr>
              <a:t>, you can connect to many different types of data sources, then shape the data to meet your needs</a:t>
            </a:r>
            <a:r>
              <a:rPr lang="en-US" dirty="0" smtClean="0">
                <a:solidFill>
                  <a:schemeClr val="tx2"/>
                </a:solidFill>
              </a:rPr>
              <a:t>.</a:t>
            </a:r>
          </a:p>
          <a:p>
            <a:endParaRPr lang="en-US" dirty="0">
              <a:solidFill>
                <a:schemeClr val="tx2"/>
              </a:solidFill>
            </a:endParaRPr>
          </a:p>
          <a:p>
            <a:r>
              <a:rPr lang="en-US" dirty="0">
                <a:solidFill>
                  <a:schemeClr val="tx2"/>
                </a:solidFill>
              </a:rPr>
              <a:t> </a:t>
            </a:r>
            <a:r>
              <a:rPr lang="en-US" i="1" dirty="0">
                <a:solidFill>
                  <a:schemeClr val="tx2"/>
                </a:solidFill>
              </a:rPr>
              <a:t>Shaping</a:t>
            </a:r>
            <a:r>
              <a:rPr lang="en-US" dirty="0">
                <a:solidFill>
                  <a:schemeClr val="tx2"/>
                </a:solidFill>
              </a:rPr>
              <a:t> data means transforming the data – such as renaming columns or tables, changing text to numbers, removing rows, setting the first row as headers, and so on. </a:t>
            </a:r>
            <a:endParaRPr lang="en-US" dirty="0" smtClean="0">
              <a:solidFill>
                <a:schemeClr val="tx2"/>
              </a:solidFill>
            </a:endParaRPr>
          </a:p>
          <a:p>
            <a:r>
              <a:rPr lang="en-US" i="1" dirty="0">
                <a:solidFill>
                  <a:schemeClr val="tx2"/>
                </a:solidFill>
              </a:rPr>
              <a:t> </a:t>
            </a:r>
          </a:p>
          <a:p>
            <a:r>
              <a:rPr lang="en-US" i="1" dirty="0" smtClean="0">
                <a:solidFill>
                  <a:schemeClr val="tx2"/>
                </a:solidFill>
              </a:rPr>
              <a:t> Combining</a:t>
            </a:r>
            <a:r>
              <a:rPr lang="en-US" dirty="0">
                <a:solidFill>
                  <a:schemeClr val="tx2"/>
                </a:solidFill>
              </a:rPr>
              <a:t> data means connecting to two or more data sources, shaping them as needed, then consolidating </a:t>
            </a:r>
            <a:r>
              <a:rPr lang="en-US" dirty="0" smtClean="0">
                <a:solidFill>
                  <a:schemeClr val="tx2"/>
                </a:solidFill>
              </a:rPr>
              <a:t> </a:t>
            </a:r>
            <a:r>
              <a:rPr lang="en-US" dirty="0">
                <a:solidFill>
                  <a:schemeClr val="tx2"/>
                </a:solidFill>
              </a:rPr>
              <a:t>them into one useful query</a:t>
            </a:r>
          </a:p>
        </p:txBody>
      </p:sp>
    </p:spTree>
    <p:extLst>
      <p:ext uri="{BB962C8B-B14F-4D97-AF65-F5344CB8AC3E}">
        <p14:creationId xmlns:p14="http://schemas.microsoft.com/office/powerpoint/2010/main" val="4211247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24</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Shape Data</a:t>
            </a:r>
            <a:endParaRPr lang="en-US" b="1" dirty="0"/>
          </a:p>
        </p:txBody>
      </p:sp>
      <p:sp>
        <p:nvSpPr>
          <p:cNvPr id="2" name="TextBox 1"/>
          <p:cNvSpPr txBox="1"/>
          <p:nvPr/>
        </p:nvSpPr>
        <p:spPr>
          <a:xfrm>
            <a:off x="556711" y="764581"/>
            <a:ext cx="8755731" cy="2308324"/>
          </a:xfrm>
          <a:prstGeom prst="rect">
            <a:avLst/>
          </a:prstGeom>
          <a:noFill/>
        </p:spPr>
        <p:txBody>
          <a:bodyPr wrap="square" rtlCol="0">
            <a:spAutoFit/>
          </a:bodyPr>
          <a:lstStyle/>
          <a:p>
            <a:endParaRPr lang="en-US" dirty="0" smtClean="0">
              <a:solidFill>
                <a:schemeClr val="tx2"/>
              </a:solidFill>
            </a:endParaRPr>
          </a:p>
          <a:p>
            <a:r>
              <a:rPr lang="en-US" dirty="0" smtClean="0">
                <a:solidFill>
                  <a:schemeClr val="tx2"/>
                </a:solidFill>
              </a:rPr>
              <a:t>When </a:t>
            </a:r>
            <a:r>
              <a:rPr lang="en-US" dirty="0">
                <a:solidFill>
                  <a:schemeClr val="tx2"/>
                </a:solidFill>
              </a:rPr>
              <a:t>you shape data in the Query Editor, you’re providing step-by-step instructions (that Query Editor carries out for you) to adjust the data as Query Editor loads and presents it. </a:t>
            </a:r>
            <a:endParaRPr lang="en-US" dirty="0" smtClean="0">
              <a:solidFill>
                <a:schemeClr val="tx2"/>
              </a:solidFill>
            </a:endParaRPr>
          </a:p>
          <a:p>
            <a:endParaRPr lang="en-US" dirty="0">
              <a:solidFill>
                <a:schemeClr val="tx2"/>
              </a:solidFill>
            </a:endParaRPr>
          </a:p>
          <a:p>
            <a:r>
              <a:rPr lang="en-US" dirty="0" smtClean="0">
                <a:solidFill>
                  <a:schemeClr val="tx2"/>
                </a:solidFill>
              </a:rPr>
              <a:t>The </a:t>
            </a:r>
            <a:r>
              <a:rPr lang="en-US" dirty="0">
                <a:solidFill>
                  <a:schemeClr val="tx2"/>
                </a:solidFill>
              </a:rPr>
              <a:t>original data source is not affected; only this particular view of the data is adjusted, or </a:t>
            </a:r>
            <a:r>
              <a:rPr lang="en-US" i="1" dirty="0">
                <a:solidFill>
                  <a:schemeClr val="tx2"/>
                </a:solidFill>
              </a:rPr>
              <a:t>shaped</a:t>
            </a:r>
            <a:endParaRPr lang="en-US" dirty="0">
              <a:solidFill>
                <a:schemeClr val="tx2"/>
              </a:solidFill>
            </a:endParaRPr>
          </a:p>
          <a:p>
            <a:endParaRPr lang="en-US" dirty="0">
              <a:solidFill>
                <a:schemeClr val="tx2"/>
              </a:solidFill>
            </a:endParaRPr>
          </a:p>
        </p:txBody>
      </p:sp>
      <p:pic>
        <p:nvPicPr>
          <p:cNvPr id="4098" name="Picture 2" descr="https://dpspowerbi.blob.core.windows.net/powerbi-prod-media/powerbi.microsoft.com/en-us/documentation/articles/powerbi-desktop-shape-and-combine-data/20160621080950/shapecombine_querysettingsfinis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3442" y="764581"/>
            <a:ext cx="1909024" cy="3962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27500" y="2590800"/>
            <a:ext cx="5765800" cy="3293209"/>
          </a:xfrm>
          <a:prstGeom prst="rect">
            <a:avLst/>
          </a:prstGeom>
          <a:noFill/>
        </p:spPr>
        <p:txBody>
          <a:bodyPr wrap="square" rtlCol="0">
            <a:spAutoFit/>
          </a:bodyPr>
          <a:lstStyle/>
          <a:p>
            <a:r>
              <a:rPr lang="en-US" sz="1600" dirty="0" smtClean="0">
                <a:solidFill>
                  <a:srgbClr val="7030A0"/>
                </a:solidFill>
              </a:rPr>
              <a:t>Common Tasks:</a:t>
            </a:r>
          </a:p>
          <a:p>
            <a:pPr marL="742950" lvl="1" indent="-285750">
              <a:buFont typeface="Wingdings" panose="05000000000000000000" pitchFamily="2" charset="2"/>
              <a:buChar char="q"/>
            </a:pPr>
            <a:r>
              <a:rPr lang="en-US" sz="1600" dirty="0" smtClean="0">
                <a:solidFill>
                  <a:srgbClr val="7030A0"/>
                </a:solidFill>
              </a:rPr>
              <a:t>First row as header</a:t>
            </a:r>
          </a:p>
          <a:p>
            <a:pPr marL="742950" lvl="1" indent="-285750">
              <a:buFont typeface="Wingdings" panose="05000000000000000000" pitchFamily="2" charset="2"/>
              <a:buChar char="q"/>
            </a:pPr>
            <a:r>
              <a:rPr lang="en-US" sz="1600" dirty="0" smtClean="0">
                <a:solidFill>
                  <a:srgbClr val="7030A0"/>
                </a:solidFill>
              </a:rPr>
              <a:t>Renaming columns</a:t>
            </a:r>
          </a:p>
          <a:p>
            <a:pPr marL="742950" lvl="1" indent="-285750">
              <a:buFont typeface="Wingdings" panose="05000000000000000000" pitchFamily="2" charset="2"/>
              <a:buChar char="q"/>
            </a:pPr>
            <a:r>
              <a:rPr lang="en-US" sz="1600" dirty="0" smtClean="0">
                <a:solidFill>
                  <a:srgbClr val="7030A0"/>
                </a:solidFill>
              </a:rPr>
              <a:t>Row selection</a:t>
            </a:r>
          </a:p>
          <a:p>
            <a:pPr marL="742950" lvl="1" indent="-285750">
              <a:buFont typeface="Wingdings" panose="05000000000000000000" pitchFamily="2" charset="2"/>
              <a:buChar char="q"/>
            </a:pPr>
            <a:r>
              <a:rPr lang="en-US" sz="1600" dirty="0" smtClean="0">
                <a:solidFill>
                  <a:srgbClr val="7030A0"/>
                </a:solidFill>
              </a:rPr>
              <a:t>Column selection</a:t>
            </a:r>
          </a:p>
          <a:p>
            <a:pPr marL="742950" lvl="1" indent="-285750">
              <a:buFont typeface="Wingdings" panose="05000000000000000000" pitchFamily="2" charset="2"/>
              <a:buChar char="q"/>
            </a:pPr>
            <a:r>
              <a:rPr lang="en-US" sz="1600" dirty="0" smtClean="0">
                <a:solidFill>
                  <a:srgbClr val="7030A0"/>
                </a:solidFill>
              </a:rPr>
              <a:t>Data type conversion</a:t>
            </a:r>
          </a:p>
          <a:p>
            <a:pPr marL="742950" lvl="1" indent="-285750">
              <a:buFont typeface="Wingdings" panose="05000000000000000000" pitchFamily="2" charset="2"/>
              <a:buChar char="q"/>
            </a:pPr>
            <a:r>
              <a:rPr lang="en-US" sz="1600" dirty="0" smtClean="0">
                <a:solidFill>
                  <a:srgbClr val="7030A0"/>
                </a:solidFill>
              </a:rPr>
              <a:t>Replace values</a:t>
            </a:r>
          </a:p>
          <a:p>
            <a:pPr marL="742950" lvl="1" indent="-285750">
              <a:buFont typeface="Wingdings" panose="05000000000000000000" pitchFamily="2" charset="2"/>
              <a:buChar char="q"/>
            </a:pPr>
            <a:r>
              <a:rPr lang="en-US" sz="1600" dirty="0" smtClean="0">
                <a:solidFill>
                  <a:srgbClr val="7030A0"/>
                </a:solidFill>
              </a:rPr>
              <a:t>Split columns</a:t>
            </a:r>
          </a:p>
          <a:p>
            <a:pPr marL="742950" lvl="1" indent="-285750">
              <a:buFont typeface="Wingdings" panose="05000000000000000000" pitchFamily="2" charset="2"/>
              <a:buChar char="q"/>
            </a:pPr>
            <a:r>
              <a:rPr lang="en-US" sz="1600" dirty="0" smtClean="0">
                <a:solidFill>
                  <a:srgbClr val="7030A0"/>
                </a:solidFill>
              </a:rPr>
              <a:t>Fill values</a:t>
            </a:r>
          </a:p>
          <a:p>
            <a:pPr marL="742950" lvl="1" indent="-285750">
              <a:buFont typeface="Wingdings" panose="05000000000000000000" pitchFamily="2" charset="2"/>
              <a:buChar char="q"/>
            </a:pPr>
            <a:r>
              <a:rPr lang="en-US" sz="1600" dirty="0" smtClean="0">
                <a:solidFill>
                  <a:srgbClr val="7030A0"/>
                </a:solidFill>
              </a:rPr>
              <a:t>New Columns</a:t>
            </a:r>
          </a:p>
          <a:p>
            <a:pPr marL="742950" lvl="1" indent="-285750">
              <a:buFont typeface="Wingdings" panose="05000000000000000000" pitchFamily="2" charset="2"/>
              <a:buChar char="q"/>
            </a:pPr>
            <a:r>
              <a:rPr lang="en-US" sz="1600" dirty="0" smtClean="0">
                <a:solidFill>
                  <a:srgbClr val="7030A0"/>
                </a:solidFill>
              </a:rPr>
              <a:t>Adding Index</a:t>
            </a:r>
          </a:p>
          <a:p>
            <a:pPr marL="742950" lvl="1" indent="-285750">
              <a:buFont typeface="Wingdings" panose="05000000000000000000" pitchFamily="2" charset="2"/>
              <a:buChar char="q"/>
            </a:pPr>
            <a:r>
              <a:rPr lang="en-US" sz="1600" dirty="0" smtClean="0">
                <a:solidFill>
                  <a:srgbClr val="7030A0"/>
                </a:solidFill>
              </a:rPr>
              <a:t>Pivot – </a:t>
            </a:r>
            <a:r>
              <a:rPr lang="en-US" sz="1600" dirty="0" err="1" smtClean="0">
                <a:solidFill>
                  <a:srgbClr val="7030A0"/>
                </a:solidFill>
              </a:rPr>
              <a:t>Unpivot</a:t>
            </a:r>
            <a:r>
              <a:rPr lang="en-US" sz="1600" dirty="0" smtClean="0">
                <a:solidFill>
                  <a:srgbClr val="7030A0"/>
                </a:solidFill>
              </a:rPr>
              <a:t> Operations</a:t>
            </a:r>
          </a:p>
          <a:p>
            <a:pPr marL="742950" lvl="1" indent="-285750">
              <a:buFont typeface="Wingdings" panose="05000000000000000000" pitchFamily="2" charset="2"/>
              <a:buChar char="q"/>
            </a:pPr>
            <a:r>
              <a:rPr lang="en-US" sz="1600" dirty="0" smtClean="0">
                <a:solidFill>
                  <a:srgbClr val="7030A0"/>
                </a:solidFill>
              </a:rPr>
              <a:t>Transpose Data</a:t>
            </a:r>
          </a:p>
        </p:txBody>
      </p:sp>
    </p:spTree>
    <p:extLst>
      <p:ext uri="{BB962C8B-B14F-4D97-AF65-F5344CB8AC3E}">
        <p14:creationId xmlns:p14="http://schemas.microsoft.com/office/powerpoint/2010/main" val="323840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25</a:t>
            </a:fld>
            <a:endParaRPr lang="en-US" dirty="0">
              <a:latin typeface="+mj-lt"/>
            </a:endParaRPr>
          </a:p>
        </p:txBody>
      </p:sp>
      <p:sp>
        <p:nvSpPr>
          <p:cNvPr id="4" name="Rectangle 49"/>
          <p:cNvSpPr>
            <a:spLocks noGrp="1" noChangeArrowheads="1"/>
          </p:cNvSpPr>
          <p:nvPr>
            <p:ph type="title"/>
          </p:nvPr>
        </p:nvSpPr>
        <p:spPr bwMode="auto">
          <a:xfrm>
            <a:off x="405817" y="250808"/>
            <a:ext cx="11286649" cy="501907"/>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Combine Data</a:t>
            </a:r>
            <a:endParaRPr lang="en-US" b="1" dirty="0"/>
          </a:p>
        </p:txBody>
      </p:sp>
      <p:sp>
        <p:nvSpPr>
          <p:cNvPr id="2" name="TextBox 1"/>
          <p:cNvSpPr txBox="1"/>
          <p:nvPr/>
        </p:nvSpPr>
        <p:spPr>
          <a:xfrm>
            <a:off x="556712" y="764581"/>
            <a:ext cx="7636794" cy="2844893"/>
          </a:xfrm>
          <a:prstGeom prst="rect">
            <a:avLst/>
          </a:prstGeom>
          <a:noFill/>
        </p:spPr>
        <p:txBody>
          <a:bodyPr wrap="square" rtlCol="0">
            <a:spAutoFit/>
          </a:bodyPr>
          <a:lstStyle/>
          <a:p>
            <a:endParaRPr lang="en-US" dirty="0" smtClean="0">
              <a:solidFill>
                <a:schemeClr val="tx2"/>
              </a:solidFill>
            </a:endParaRPr>
          </a:p>
          <a:p>
            <a:r>
              <a:rPr lang="en-US" dirty="0">
                <a:solidFill>
                  <a:srgbClr val="000000"/>
                </a:solidFill>
                <a:latin typeface="Segoe UI Condensed"/>
              </a:rPr>
              <a:t>There are two primary ways of combining queries – </a:t>
            </a:r>
            <a:r>
              <a:rPr lang="en-US" i="1" dirty="0">
                <a:solidFill>
                  <a:srgbClr val="000000"/>
                </a:solidFill>
                <a:latin typeface="Segoe UI Condensed"/>
              </a:rPr>
              <a:t>merging</a:t>
            </a:r>
            <a:r>
              <a:rPr lang="en-US" dirty="0">
                <a:solidFill>
                  <a:srgbClr val="000000"/>
                </a:solidFill>
                <a:latin typeface="Segoe UI Condensed"/>
              </a:rPr>
              <a:t> and </a:t>
            </a:r>
            <a:r>
              <a:rPr lang="en-US" i="1" dirty="0">
                <a:solidFill>
                  <a:srgbClr val="000000"/>
                </a:solidFill>
                <a:latin typeface="Segoe UI Condensed"/>
              </a:rPr>
              <a:t>appending</a:t>
            </a:r>
            <a:r>
              <a:rPr lang="en-US" dirty="0">
                <a:solidFill>
                  <a:srgbClr val="000000"/>
                </a:solidFill>
                <a:latin typeface="Segoe UI Condensed"/>
              </a:rPr>
              <a:t>.</a:t>
            </a:r>
          </a:p>
          <a:p>
            <a:endParaRPr lang="en-US" dirty="0" smtClean="0">
              <a:solidFill>
                <a:srgbClr val="000000"/>
              </a:solidFill>
              <a:latin typeface="Segoe UI Condensed"/>
            </a:endParaRPr>
          </a:p>
          <a:p>
            <a:pPr marL="285750" indent="-285750">
              <a:buFont typeface="Arial" panose="020B0604020202020204" pitchFamily="34" charset="0"/>
              <a:buChar char="•"/>
            </a:pPr>
            <a:r>
              <a:rPr lang="en-US" dirty="0" smtClean="0">
                <a:solidFill>
                  <a:srgbClr val="000000"/>
                </a:solidFill>
                <a:latin typeface="Segoe UI Condensed"/>
              </a:rPr>
              <a:t>When </a:t>
            </a:r>
            <a:r>
              <a:rPr lang="en-US" dirty="0">
                <a:solidFill>
                  <a:srgbClr val="000000"/>
                </a:solidFill>
                <a:latin typeface="Segoe UI Condensed"/>
              </a:rPr>
              <a:t>you have one or more columns that you’d like to add to another query, you </a:t>
            </a:r>
            <a:r>
              <a:rPr lang="en-US" b="1" dirty="0">
                <a:solidFill>
                  <a:srgbClr val="000000"/>
                </a:solidFill>
                <a:latin typeface="Segoe UI Condensed"/>
              </a:rPr>
              <a:t>merge</a:t>
            </a:r>
            <a:r>
              <a:rPr lang="en-US" dirty="0">
                <a:solidFill>
                  <a:srgbClr val="000000"/>
                </a:solidFill>
                <a:latin typeface="Segoe UI Condensed"/>
              </a:rPr>
              <a:t> the queries. </a:t>
            </a:r>
            <a:endParaRPr lang="en-US" dirty="0" smtClean="0">
              <a:solidFill>
                <a:srgbClr val="000000"/>
              </a:solidFill>
              <a:latin typeface="Segoe UI Condensed"/>
            </a:endParaRPr>
          </a:p>
          <a:p>
            <a:pPr marL="285750" indent="-285750">
              <a:buFont typeface="Arial" panose="020B0604020202020204" pitchFamily="34" charset="0"/>
              <a:buChar char="•"/>
            </a:pPr>
            <a:endParaRPr lang="en-US" dirty="0" smtClean="0">
              <a:solidFill>
                <a:srgbClr val="000000"/>
              </a:solidFill>
              <a:latin typeface="Segoe UI Condensed"/>
            </a:endParaRPr>
          </a:p>
          <a:p>
            <a:pPr marL="285750" indent="-285750">
              <a:buFont typeface="Arial" panose="020B0604020202020204" pitchFamily="34" charset="0"/>
              <a:buChar char="•"/>
            </a:pPr>
            <a:r>
              <a:rPr lang="en-US" dirty="0" smtClean="0">
                <a:solidFill>
                  <a:srgbClr val="000000"/>
                </a:solidFill>
                <a:latin typeface="Segoe UI Condensed"/>
              </a:rPr>
              <a:t>When </a:t>
            </a:r>
            <a:r>
              <a:rPr lang="en-US" dirty="0">
                <a:solidFill>
                  <a:srgbClr val="000000"/>
                </a:solidFill>
                <a:latin typeface="Segoe UI Condensed"/>
              </a:rPr>
              <a:t>you have additional rows of data that you’d like to add to an existing query, </a:t>
            </a:r>
            <a:r>
              <a:rPr lang="en-US" dirty="0" smtClean="0">
                <a:solidFill>
                  <a:srgbClr val="000000"/>
                </a:solidFill>
                <a:latin typeface="Segoe UI Condensed"/>
              </a:rPr>
              <a:t>you </a:t>
            </a:r>
            <a:r>
              <a:rPr lang="en-US" b="1" dirty="0" smtClean="0">
                <a:solidFill>
                  <a:srgbClr val="000000"/>
                </a:solidFill>
                <a:latin typeface="Segoe UI Condensed"/>
              </a:rPr>
              <a:t>append</a:t>
            </a:r>
            <a:r>
              <a:rPr lang="en-US" dirty="0">
                <a:solidFill>
                  <a:srgbClr val="000000"/>
                </a:solidFill>
                <a:latin typeface="Segoe UI Condensed"/>
              </a:rPr>
              <a:t> the query</a:t>
            </a:r>
            <a:r>
              <a:rPr lang="en-US" dirty="0" smtClean="0">
                <a:solidFill>
                  <a:srgbClr val="000000"/>
                </a:solidFill>
                <a:latin typeface="Segoe UI Condensed"/>
              </a:rPr>
              <a:t>.</a:t>
            </a:r>
          </a:p>
          <a:p>
            <a:endParaRPr lang="en-US" dirty="0">
              <a:solidFill>
                <a:schemeClr val="tx2"/>
              </a:solidFill>
            </a:endParaRPr>
          </a:p>
        </p:txBody>
      </p:sp>
      <p:pic>
        <p:nvPicPr>
          <p:cNvPr id="3" name="Picture 2"/>
          <p:cNvPicPr>
            <a:picLocks noChangeAspect="1"/>
          </p:cNvPicPr>
          <p:nvPr/>
        </p:nvPicPr>
        <p:blipFill>
          <a:blip r:embed="rId2"/>
          <a:stretch>
            <a:fillRect/>
          </a:stretch>
        </p:blipFill>
        <p:spPr>
          <a:xfrm>
            <a:off x="9031454" y="922707"/>
            <a:ext cx="2300439" cy="1820491"/>
          </a:xfrm>
          <a:prstGeom prst="rect">
            <a:avLst/>
          </a:prstGeom>
        </p:spPr>
      </p:pic>
      <p:sp>
        <p:nvSpPr>
          <p:cNvPr id="7" name="TextBox 6"/>
          <p:cNvSpPr txBox="1"/>
          <p:nvPr/>
        </p:nvSpPr>
        <p:spPr>
          <a:xfrm>
            <a:off x="771796" y="4002340"/>
            <a:ext cx="5765800" cy="1077218"/>
          </a:xfrm>
          <a:prstGeom prst="rect">
            <a:avLst/>
          </a:prstGeom>
          <a:noFill/>
        </p:spPr>
        <p:txBody>
          <a:bodyPr wrap="square" rtlCol="0">
            <a:spAutoFit/>
          </a:bodyPr>
          <a:lstStyle/>
          <a:p>
            <a:r>
              <a:rPr lang="en-US" sz="1600" dirty="0" smtClean="0">
                <a:solidFill>
                  <a:srgbClr val="7030A0"/>
                </a:solidFill>
              </a:rPr>
              <a:t>Common Tasks:</a:t>
            </a:r>
          </a:p>
          <a:p>
            <a:pPr marL="742950" lvl="1" indent="-285750">
              <a:buFont typeface="Wingdings" panose="05000000000000000000" pitchFamily="2" charset="2"/>
              <a:buChar char="q"/>
            </a:pPr>
            <a:r>
              <a:rPr lang="en-US" sz="1600" dirty="0" smtClean="0">
                <a:solidFill>
                  <a:srgbClr val="7030A0"/>
                </a:solidFill>
              </a:rPr>
              <a:t>Merge Queries</a:t>
            </a:r>
          </a:p>
          <a:p>
            <a:pPr marL="742950" lvl="1" indent="-285750">
              <a:buFont typeface="Wingdings" panose="05000000000000000000" pitchFamily="2" charset="2"/>
              <a:buChar char="q"/>
            </a:pPr>
            <a:r>
              <a:rPr lang="en-US" sz="1600" dirty="0" smtClean="0">
                <a:solidFill>
                  <a:srgbClr val="7030A0"/>
                </a:solidFill>
              </a:rPr>
              <a:t>Append Queries</a:t>
            </a:r>
          </a:p>
          <a:p>
            <a:pPr marL="742950" lvl="1" indent="-285750">
              <a:buFont typeface="Wingdings" panose="05000000000000000000" pitchFamily="2" charset="2"/>
              <a:buChar char="q"/>
            </a:pPr>
            <a:r>
              <a:rPr lang="en-US" sz="1600" dirty="0" smtClean="0">
                <a:solidFill>
                  <a:srgbClr val="7030A0"/>
                </a:solidFill>
              </a:rPr>
              <a:t>Group By Operations</a:t>
            </a:r>
          </a:p>
        </p:txBody>
      </p:sp>
      <p:pic>
        <p:nvPicPr>
          <p:cNvPr id="6146" name="Picture 2" descr="https://dpspowerbi.blob.core.windows.net/powerbi-prod-media/powerbi.microsoft.com/en-us/documentation/articles/powerbi-desktop-shape-and-combine-data/20160621080950/shapecombine_mergequeries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368" y="3145794"/>
            <a:ext cx="3565525" cy="3051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120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26</a:t>
            </a:fld>
            <a:endParaRPr lang="en-US">
              <a:solidFill>
                <a:prstClr val="white"/>
              </a:solidFill>
            </a:endParaRPr>
          </a:p>
        </p:txBody>
      </p:sp>
      <p:sp>
        <p:nvSpPr>
          <p:cNvPr id="4" name="Content Placeholder 3"/>
          <p:cNvSpPr>
            <a:spLocks noGrp="1"/>
          </p:cNvSpPr>
          <p:nvPr>
            <p:ph idx="1"/>
          </p:nvPr>
        </p:nvSpPr>
        <p:spPr/>
        <p:txBody>
          <a:bodyPr>
            <a:normAutofit fontScale="92500" lnSpcReduction="20000"/>
          </a:bodyPr>
          <a:lstStyle/>
          <a:p>
            <a:r>
              <a:rPr lang="en-US" sz="4400" dirty="0" smtClean="0"/>
              <a:t>PowerBI - Modelling</a:t>
            </a:r>
          </a:p>
          <a:p>
            <a:endParaRPr lang="en-US" sz="4400" dirty="0"/>
          </a:p>
        </p:txBody>
      </p:sp>
    </p:spTree>
    <p:extLst>
      <p:ext uri="{BB962C8B-B14F-4D97-AF65-F5344CB8AC3E}">
        <p14:creationId xmlns:p14="http://schemas.microsoft.com/office/powerpoint/2010/main" val="3505597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27</a:t>
            </a:fld>
            <a:endParaRPr lang="en-US" dirty="0">
              <a:latin typeface="+mj-lt"/>
            </a:endParaRPr>
          </a:p>
        </p:txBody>
      </p:sp>
      <p:sp>
        <p:nvSpPr>
          <p:cNvPr id="4" name="Rectangle 49"/>
          <p:cNvSpPr>
            <a:spLocks noGrp="1" noChangeArrowheads="1"/>
          </p:cNvSpPr>
          <p:nvPr>
            <p:ph type="title"/>
          </p:nvPr>
        </p:nvSpPr>
        <p:spPr bwMode="auto">
          <a:xfrm>
            <a:off x="405817" y="250808"/>
            <a:ext cx="11286649" cy="501798"/>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Relationships</a:t>
            </a:r>
            <a:endParaRPr lang="en-US" b="1" dirty="0"/>
          </a:p>
        </p:txBody>
      </p:sp>
      <p:sp>
        <p:nvSpPr>
          <p:cNvPr id="3" name="Rectangle 2"/>
          <p:cNvSpPr/>
          <p:nvPr/>
        </p:nvSpPr>
        <p:spPr>
          <a:xfrm>
            <a:off x="412332" y="752606"/>
            <a:ext cx="11280134" cy="5016758"/>
          </a:xfrm>
          <a:prstGeom prst="rect">
            <a:avLst/>
          </a:prstGeom>
        </p:spPr>
        <p:txBody>
          <a:bodyPr wrap="square">
            <a:spAutoFit/>
          </a:bodyPr>
          <a:lstStyle/>
          <a:p>
            <a:pPr marL="285750" indent="-285750">
              <a:buFont typeface="Arial" panose="020B0604020202020204" pitchFamily="34" charset="0"/>
              <a:buChar char="•"/>
            </a:pPr>
            <a:r>
              <a:rPr lang="en-US" sz="1600" dirty="0" smtClean="0">
                <a:solidFill>
                  <a:srgbClr val="000000"/>
                </a:solidFill>
              </a:rPr>
              <a:t>Relationships </a:t>
            </a:r>
            <a:r>
              <a:rPr lang="en-US" sz="1600" dirty="0">
                <a:solidFill>
                  <a:srgbClr val="000000"/>
                </a:solidFill>
              </a:rPr>
              <a:t>between </a:t>
            </a:r>
            <a:r>
              <a:rPr lang="en-US" sz="1600" dirty="0" smtClean="0">
                <a:solidFill>
                  <a:srgbClr val="000000"/>
                </a:solidFill>
              </a:rPr>
              <a:t>tables </a:t>
            </a:r>
            <a:r>
              <a:rPr lang="en-US" sz="1600" dirty="0">
                <a:solidFill>
                  <a:srgbClr val="000000"/>
                </a:solidFill>
              </a:rPr>
              <a:t>are necessary in order to accurately calculate results and display the correct information in </a:t>
            </a:r>
            <a:r>
              <a:rPr lang="en-US" sz="1600" dirty="0" smtClean="0">
                <a:solidFill>
                  <a:srgbClr val="000000"/>
                </a:solidFill>
              </a:rPr>
              <a:t>the reports. </a:t>
            </a:r>
          </a:p>
          <a:p>
            <a:pPr marL="285750" indent="-285750">
              <a:buFont typeface="Arial" panose="020B0604020202020204" pitchFamily="34" charset="0"/>
              <a:buChar char="•"/>
            </a:pPr>
            <a:r>
              <a:rPr lang="en-US" sz="1600" dirty="0" smtClean="0">
                <a:solidFill>
                  <a:srgbClr val="000000"/>
                </a:solidFill>
              </a:rPr>
              <a:t>Power BI Desktop makes creating those relationships easy through Autodetect feature.</a:t>
            </a:r>
          </a:p>
          <a:p>
            <a:pPr marL="285750" indent="-285750">
              <a:buFont typeface="Arial" panose="020B0604020202020204" pitchFamily="34" charset="0"/>
              <a:buChar char="•"/>
            </a:pPr>
            <a:endParaRPr lang="en-US" sz="1600" dirty="0" smtClean="0">
              <a:solidFill>
                <a:srgbClr val="000000"/>
              </a:solidFill>
            </a:endParaRPr>
          </a:p>
          <a:p>
            <a:pPr lvl="1"/>
            <a:endParaRPr lang="en-US" sz="1600" b="1" dirty="0" smtClean="0">
              <a:solidFill>
                <a:srgbClr val="000000"/>
              </a:solidFill>
            </a:endParaRPr>
          </a:p>
          <a:p>
            <a:pPr lvl="1"/>
            <a:endParaRPr lang="en-US" sz="1600" b="1" dirty="0">
              <a:solidFill>
                <a:srgbClr val="000000"/>
              </a:solidFill>
            </a:endParaRPr>
          </a:p>
          <a:p>
            <a:pPr lvl="1"/>
            <a:endParaRPr lang="en-US" sz="1600" b="1" dirty="0" smtClean="0">
              <a:solidFill>
                <a:srgbClr val="000000"/>
              </a:solidFill>
            </a:endParaRPr>
          </a:p>
          <a:p>
            <a:pPr lvl="1"/>
            <a:endParaRPr lang="en-US" sz="1600" b="1" dirty="0">
              <a:solidFill>
                <a:srgbClr val="000000"/>
              </a:solidFill>
            </a:endParaRPr>
          </a:p>
          <a:p>
            <a:pPr lvl="1"/>
            <a:endParaRPr lang="en-US" sz="1600" b="1" dirty="0" smtClean="0">
              <a:solidFill>
                <a:srgbClr val="000000"/>
              </a:solidFill>
            </a:endParaRPr>
          </a:p>
          <a:p>
            <a:pPr lvl="1"/>
            <a:endParaRPr lang="en-US" sz="1600" b="1" dirty="0" smtClean="0">
              <a:solidFill>
                <a:srgbClr val="000000"/>
              </a:solidFill>
            </a:endParaRPr>
          </a:p>
          <a:p>
            <a:pPr lvl="1"/>
            <a:endParaRPr lang="en-US" sz="1600" b="1" dirty="0">
              <a:solidFill>
                <a:srgbClr val="000000"/>
              </a:solidFill>
            </a:endParaRPr>
          </a:p>
          <a:p>
            <a:pPr lvl="1"/>
            <a:endParaRPr lang="en-US" sz="1600" b="1" dirty="0" smtClean="0">
              <a:solidFill>
                <a:srgbClr val="000000"/>
              </a:solidFill>
            </a:endParaRPr>
          </a:p>
          <a:p>
            <a:pPr lvl="1"/>
            <a:endParaRPr lang="en-US" sz="1600" b="1" dirty="0">
              <a:solidFill>
                <a:srgbClr val="000000"/>
              </a:solidFill>
            </a:endParaRPr>
          </a:p>
          <a:p>
            <a:pPr lvl="1"/>
            <a:endParaRPr lang="en-US" sz="1600" b="1" dirty="0" smtClean="0">
              <a:solidFill>
                <a:srgbClr val="000000"/>
              </a:solidFill>
            </a:endParaRPr>
          </a:p>
          <a:p>
            <a:pPr lvl="1"/>
            <a:r>
              <a:rPr lang="en-US" sz="1600" b="1" dirty="0" smtClean="0">
                <a:solidFill>
                  <a:srgbClr val="000000"/>
                </a:solidFill>
              </a:rPr>
              <a:t>Autodetect </a:t>
            </a:r>
            <a:r>
              <a:rPr lang="en-US" sz="1600" b="1" dirty="0">
                <a:solidFill>
                  <a:srgbClr val="000000"/>
                </a:solidFill>
              </a:rPr>
              <a:t>during load</a:t>
            </a:r>
          </a:p>
          <a:p>
            <a:pPr lvl="1"/>
            <a:r>
              <a:rPr lang="en-US" sz="1600" dirty="0">
                <a:solidFill>
                  <a:srgbClr val="000000"/>
                </a:solidFill>
              </a:rPr>
              <a:t>If you query two or more tables at the same time, when the data is loaded, Power BI Desktop will attempt to find and create relationships for you. Cardinality, Cross filter direction, and Active properties are automatically set. Power BI Desktop looks at column names in the tables you are querying to determine if there are any potential relationships. If there are, those relationships are created </a:t>
            </a:r>
            <a:r>
              <a:rPr lang="en-US" sz="1600" dirty="0">
                <a:solidFill>
                  <a:schemeClr val="tx2"/>
                </a:solidFill>
              </a:rPr>
              <a:t>automatically.</a:t>
            </a:r>
          </a:p>
          <a:p>
            <a:pPr marL="285750" indent="-285750">
              <a:buFont typeface="Arial" panose="020B0604020202020204" pitchFamily="34" charset="0"/>
              <a:buChar char="•"/>
            </a:pPr>
            <a:endParaRPr lang="en-US" sz="1600" dirty="0" smtClean="0">
              <a:solidFill>
                <a:srgbClr val="000000"/>
              </a:solidFill>
            </a:endParaRPr>
          </a:p>
        </p:txBody>
      </p:sp>
      <p:pic>
        <p:nvPicPr>
          <p:cNvPr id="3074" name="Picture 2" descr="https://dpspowerbi.blob.core.windows.net/powerbi-prod-media/powerbi.microsoft.com/en-us/documentation/articles/powerbi-desktop-create-and-manage-relationships/20160503062100/candmrel_crossfilterstarsche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9639" y="1632018"/>
            <a:ext cx="3457575" cy="244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0422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28</a:t>
            </a:fld>
            <a:endParaRPr lang="en-US" dirty="0">
              <a:latin typeface="+mj-lt"/>
            </a:endParaRPr>
          </a:p>
        </p:txBody>
      </p:sp>
      <p:sp>
        <p:nvSpPr>
          <p:cNvPr id="4" name="Rectangle 49"/>
          <p:cNvSpPr>
            <a:spLocks noGrp="1" noChangeArrowheads="1"/>
          </p:cNvSpPr>
          <p:nvPr>
            <p:ph type="title"/>
          </p:nvPr>
        </p:nvSpPr>
        <p:spPr bwMode="auto">
          <a:xfrm>
            <a:off x="405817" y="250808"/>
            <a:ext cx="11286649" cy="501798"/>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r>
              <a:rPr lang="en-US" dirty="0" smtClean="0"/>
              <a:t>Creating Relationships</a:t>
            </a:r>
            <a:endParaRPr lang="en-US" dirty="0"/>
          </a:p>
        </p:txBody>
      </p:sp>
      <p:sp>
        <p:nvSpPr>
          <p:cNvPr id="2" name="TextBox 1"/>
          <p:cNvSpPr txBox="1"/>
          <p:nvPr/>
        </p:nvSpPr>
        <p:spPr>
          <a:xfrm>
            <a:off x="52869" y="751259"/>
            <a:ext cx="6277738" cy="5509200"/>
          </a:xfrm>
          <a:prstGeom prst="rect">
            <a:avLst/>
          </a:prstGeom>
          <a:noFill/>
        </p:spPr>
        <p:txBody>
          <a:bodyPr wrap="square" rtlCol="0">
            <a:spAutoFit/>
          </a:bodyPr>
          <a:lstStyle/>
          <a:p>
            <a:pPr lvl="1"/>
            <a:r>
              <a:rPr lang="en-US" sz="1600" b="1" dirty="0">
                <a:solidFill>
                  <a:schemeClr val="tx2"/>
                </a:solidFill>
              </a:rPr>
              <a:t>Create a relationship by using Autodetect</a:t>
            </a:r>
            <a:endParaRPr lang="en-US" sz="1600" b="1" dirty="0" smtClean="0">
              <a:solidFill>
                <a:schemeClr val="tx2"/>
              </a:solidFill>
            </a:endParaRPr>
          </a:p>
          <a:p>
            <a:pPr marL="742950" lvl="1" indent="-285750">
              <a:buFont typeface="Arial" panose="020B0604020202020204" pitchFamily="34" charset="0"/>
              <a:buChar char="•"/>
            </a:pPr>
            <a:r>
              <a:rPr lang="en-US" sz="1600" dirty="0" smtClean="0">
                <a:solidFill>
                  <a:srgbClr val="000000"/>
                </a:solidFill>
              </a:rPr>
              <a:t>On the Home tab</a:t>
            </a:r>
          </a:p>
          <a:p>
            <a:pPr marL="742950" lvl="1" indent="-285750">
              <a:buFont typeface="Arial" panose="020B0604020202020204" pitchFamily="34" charset="0"/>
              <a:buChar char="•"/>
            </a:pPr>
            <a:r>
              <a:rPr lang="en-US" sz="1600" dirty="0" smtClean="0">
                <a:solidFill>
                  <a:srgbClr val="000000"/>
                </a:solidFill>
              </a:rPr>
              <a:t>click Manage Relationships &gt; AutoDetect.</a:t>
            </a:r>
          </a:p>
          <a:p>
            <a:pPr marL="742950" lvl="1" indent="-285750">
              <a:buFont typeface="Arial" panose="020B0604020202020204" pitchFamily="34" charset="0"/>
              <a:buChar char="•"/>
            </a:pPr>
            <a:endParaRPr lang="en-US" sz="1600" dirty="0" smtClean="0">
              <a:solidFill>
                <a:srgbClr val="000000"/>
              </a:solidFill>
            </a:endParaRPr>
          </a:p>
          <a:p>
            <a:pPr lvl="1"/>
            <a:r>
              <a:rPr lang="en-US" sz="1600" b="1" dirty="0" smtClean="0">
                <a:solidFill>
                  <a:schemeClr val="tx2"/>
                </a:solidFill>
              </a:rPr>
              <a:t>Create </a:t>
            </a:r>
            <a:r>
              <a:rPr lang="en-US" sz="1600" b="1" dirty="0">
                <a:solidFill>
                  <a:schemeClr val="tx2"/>
                </a:solidFill>
              </a:rPr>
              <a:t>a relationship </a:t>
            </a:r>
            <a:r>
              <a:rPr lang="en-US" sz="1600" b="1" dirty="0" smtClean="0">
                <a:solidFill>
                  <a:schemeClr val="tx2"/>
                </a:solidFill>
              </a:rPr>
              <a:t>manually</a:t>
            </a:r>
            <a:endParaRPr lang="en-US" sz="1600" b="1" dirty="0">
              <a:solidFill>
                <a:schemeClr val="tx2"/>
              </a:solidFill>
            </a:endParaRPr>
          </a:p>
          <a:p>
            <a:pPr marL="742950" lvl="1" indent="-285750">
              <a:buFont typeface="Arial" panose="020B0604020202020204" pitchFamily="34" charset="0"/>
              <a:buChar char="•"/>
            </a:pPr>
            <a:r>
              <a:rPr lang="en-US" sz="1600" dirty="0" smtClean="0">
                <a:solidFill>
                  <a:schemeClr val="tx2"/>
                </a:solidFill>
              </a:rPr>
              <a:t>On </a:t>
            </a:r>
            <a:r>
              <a:rPr lang="en-US" sz="1600" dirty="0">
                <a:solidFill>
                  <a:schemeClr val="tx2"/>
                </a:solidFill>
              </a:rPr>
              <a:t>the </a:t>
            </a:r>
            <a:r>
              <a:rPr lang="en-US" sz="1600" b="1" dirty="0">
                <a:solidFill>
                  <a:schemeClr val="tx2"/>
                </a:solidFill>
              </a:rPr>
              <a:t>Home</a:t>
            </a:r>
            <a:r>
              <a:rPr lang="en-US" sz="1600" dirty="0">
                <a:solidFill>
                  <a:schemeClr val="tx2"/>
                </a:solidFill>
              </a:rPr>
              <a:t> tab, click </a:t>
            </a:r>
            <a:r>
              <a:rPr lang="en-US" sz="1600" b="1" dirty="0">
                <a:solidFill>
                  <a:schemeClr val="tx2"/>
                </a:solidFill>
              </a:rPr>
              <a:t>Manage Relationships</a:t>
            </a:r>
            <a:r>
              <a:rPr lang="en-US" sz="1600" dirty="0">
                <a:solidFill>
                  <a:schemeClr val="tx2"/>
                </a:solidFill>
              </a:rPr>
              <a:t> &gt; </a:t>
            </a:r>
            <a:r>
              <a:rPr lang="en-US" sz="1600" b="1" dirty="0">
                <a:solidFill>
                  <a:schemeClr val="tx2"/>
                </a:solidFill>
              </a:rPr>
              <a:t>New</a:t>
            </a:r>
            <a:r>
              <a:rPr lang="en-US" sz="1600" dirty="0">
                <a:solidFill>
                  <a:schemeClr val="tx2"/>
                </a:solidFill>
              </a:rPr>
              <a:t>.</a:t>
            </a:r>
          </a:p>
          <a:p>
            <a:pPr marL="742950" lvl="1" indent="-285750">
              <a:buFont typeface="Arial" panose="020B0604020202020204" pitchFamily="34" charset="0"/>
              <a:buChar char="•"/>
            </a:pPr>
            <a:r>
              <a:rPr lang="en-US" sz="1600" dirty="0" smtClean="0">
                <a:solidFill>
                  <a:schemeClr val="tx2"/>
                </a:solidFill>
              </a:rPr>
              <a:t>In </a:t>
            </a:r>
            <a:r>
              <a:rPr lang="en-US" sz="1600" dirty="0">
                <a:solidFill>
                  <a:schemeClr val="tx2"/>
                </a:solidFill>
              </a:rPr>
              <a:t>the </a:t>
            </a:r>
            <a:r>
              <a:rPr lang="en-US" sz="1600" b="1" dirty="0">
                <a:solidFill>
                  <a:schemeClr val="tx2"/>
                </a:solidFill>
              </a:rPr>
              <a:t>Create Relationship</a:t>
            </a:r>
            <a:r>
              <a:rPr lang="en-US" sz="1600" dirty="0">
                <a:solidFill>
                  <a:schemeClr val="tx2"/>
                </a:solidFill>
              </a:rPr>
              <a:t> dialog, in the first table drop-down list, select a table,  and then select the column you want to use in the relationship.</a:t>
            </a:r>
          </a:p>
          <a:p>
            <a:pPr marL="742950" lvl="1" indent="-285750">
              <a:buFont typeface="Arial" panose="020B0604020202020204" pitchFamily="34" charset="0"/>
              <a:buChar char="•"/>
            </a:pPr>
            <a:r>
              <a:rPr lang="en-US" sz="1600" dirty="0" smtClean="0">
                <a:solidFill>
                  <a:schemeClr val="tx2"/>
                </a:solidFill>
              </a:rPr>
              <a:t>In </a:t>
            </a:r>
            <a:r>
              <a:rPr lang="en-US" sz="1600" dirty="0">
                <a:solidFill>
                  <a:schemeClr val="tx2"/>
                </a:solidFill>
              </a:rPr>
              <a:t>the </a:t>
            </a:r>
            <a:r>
              <a:rPr lang="en-US" sz="1600" dirty="0" smtClean="0">
                <a:solidFill>
                  <a:schemeClr val="tx2"/>
                </a:solidFill>
              </a:rPr>
              <a:t>second </a:t>
            </a:r>
            <a:r>
              <a:rPr lang="en-US" sz="1600" dirty="0">
                <a:solidFill>
                  <a:schemeClr val="tx2"/>
                </a:solidFill>
              </a:rPr>
              <a:t>table drop-down list, select the other table you want in the relationship, then select the other column you want to use, and then click </a:t>
            </a:r>
            <a:r>
              <a:rPr lang="en-US" sz="1600" b="1" dirty="0">
                <a:solidFill>
                  <a:schemeClr val="tx2"/>
                </a:solidFill>
              </a:rPr>
              <a:t>OK</a:t>
            </a:r>
            <a:r>
              <a:rPr lang="en-US" sz="1600" dirty="0">
                <a:solidFill>
                  <a:schemeClr val="tx2"/>
                </a:solidFill>
              </a:rPr>
              <a:t>.</a:t>
            </a:r>
          </a:p>
          <a:p>
            <a:pPr marL="285750" indent="-285750">
              <a:buFont typeface="Arial" panose="020B0604020202020204" pitchFamily="34" charset="0"/>
              <a:buChar char="•"/>
            </a:pPr>
            <a:endParaRPr lang="en-US" sz="1600" dirty="0" smtClean="0">
              <a:solidFill>
                <a:srgbClr val="000000"/>
              </a:solidFill>
            </a:endParaRPr>
          </a:p>
          <a:p>
            <a:r>
              <a:rPr lang="en-US" sz="1600" b="1" dirty="0" smtClean="0">
                <a:solidFill>
                  <a:srgbClr val="000000"/>
                </a:solidFill>
              </a:rPr>
              <a:t>	Edit a relationship</a:t>
            </a:r>
          </a:p>
          <a:p>
            <a:pPr marL="742950" lvl="1" indent="-285750">
              <a:buFont typeface="Arial" panose="020B0604020202020204" pitchFamily="34" charset="0"/>
              <a:buChar char="•"/>
            </a:pPr>
            <a:r>
              <a:rPr lang="en-US" sz="1600" dirty="0" smtClean="0">
                <a:solidFill>
                  <a:srgbClr val="000000"/>
                </a:solidFill>
              </a:rPr>
              <a:t>On the </a:t>
            </a:r>
            <a:r>
              <a:rPr lang="en-US" sz="1600" b="1" dirty="0" smtClean="0">
                <a:solidFill>
                  <a:srgbClr val="000000"/>
                </a:solidFill>
              </a:rPr>
              <a:t>Home</a:t>
            </a:r>
            <a:r>
              <a:rPr lang="en-US" sz="1600" dirty="0" smtClean="0">
                <a:solidFill>
                  <a:srgbClr val="000000"/>
                </a:solidFill>
              </a:rPr>
              <a:t> tab, click </a:t>
            </a:r>
            <a:r>
              <a:rPr lang="en-US" sz="1600" b="1" dirty="0" smtClean="0">
                <a:solidFill>
                  <a:srgbClr val="000000"/>
                </a:solidFill>
              </a:rPr>
              <a:t>Manage Relationships</a:t>
            </a:r>
            <a:r>
              <a:rPr lang="en-US" sz="1600" dirty="0" smtClean="0">
                <a:solidFill>
                  <a:srgbClr val="000000"/>
                </a:solidFill>
              </a:rPr>
              <a:t>.</a:t>
            </a:r>
          </a:p>
          <a:p>
            <a:pPr marL="742950" lvl="1" indent="-285750">
              <a:buFont typeface="Arial" panose="020B0604020202020204" pitchFamily="34" charset="0"/>
              <a:buChar char="•"/>
            </a:pPr>
            <a:r>
              <a:rPr lang="en-US" sz="1600" dirty="0" smtClean="0">
                <a:solidFill>
                  <a:srgbClr val="000000"/>
                </a:solidFill>
              </a:rPr>
              <a:t>In the </a:t>
            </a:r>
            <a:r>
              <a:rPr lang="en-US" sz="1600" b="1" dirty="0" smtClean="0">
                <a:solidFill>
                  <a:srgbClr val="000000"/>
                </a:solidFill>
              </a:rPr>
              <a:t>Manage Relationships</a:t>
            </a:r>
            <a:r>
              <a:rPr lang="en-US" sz="1600" dirty="0" smtClean="0">
                <a:solidFill>
                  <a:srgbClr val="000000"/>
                </a:solidFill>
              </a:rPr>
              <a:t> dialog, </a:t>
            </a:r>
          </a:p>
          <a:p>
            <a:pPr marL="742950" lvl="1" indent="-285750">
              <a:buFont typeface="Arial" panose="020B0604020202020204" pitchFamily="34" charset="0"/>
              <a:buChar char="•"/>
            </a:pPr>
            <a:r>
              <a:rPr lang="en-US" sz="1600" dirty="0" smtClean="0">
                <a:solidFill>
                  <a:srgbClr val="000000"/>
                </a:solidFill>
              </a:rPr>
              <a:t>select the relationship, then click </a:t>
            </a:r>
            <a:r>
              <a:rPr lang="en-US" sz="1600" b="1" dirty="0" smtClean="0">
                <a:solidFill>
                  <a:srgbClr val="000000"/>
                </a:solidFill>
              </a:rPr>
              <a:t>Edit</a:t>
            </a:r>
            <a:r>
              <a:rPr lang="en-US" sz="1600" dirty="0" smtClean="0">
                <a:solidFill>
                  <a:srgbClr val="000000"/>
                </a:solidFill>
              </a:rPr>
              <a:t>.</a:t>
            </a:r>
          </a:p>
          <a:p>
            <a:pPr lvl="1"/>
            <a:endParaRPr lang="en-US" sz="1600" dirty="0" smtClean="0">
              <a:solidFill>
                <a:srgbClr val="000000"/>
              </a:solidFill>
            </a:endParaRPr>
          </a:p>
          <a:p>
            <a:r>
              <a:rPr lang="en-US" sz="1600" u="sng" dirty="0">
                <a:hlinkClick r:id="rId2"/>
              </a:rPr>
              <a:t>https://powerbi.microsoft.com/en-us/documentation/powerbi-desktop-create-and-manage-relationships/</a:t>
            </a:r>
            <a:r>
              <a:rPr lang="en-US" sz="1600" dirty="0"/>
              <a:t> </a:t>
            </a:r>
          </a:p>
          <a:p>
            <a:endParaRPr lang="en-US" sz="1600" dirty="0">
              <a:solidFill>
                <a:srgbClr val="000000"/>
              </a:solidFill>
            </a:endParaRPr>
          </a:p>
          <a:p>
            <a:endParaRPr lang="en-US" sz="1600" dirty="0">
              <a:solidFill>
                <a:srgbClr val="00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020" y="338490"/>
            <a:ext cx="4530094" cy="3060576"/>
          </a:xfrm>
          <a:prstGeom prst="rect">
            <a:avLst/>
          </a:prstGeom>
        </p:spPr>
      </p:pic>
      <p:pic>
        <p:nvPicPr>
          <p:cNvPr id="11" name="Picture 10"/>
          <p:cNvPicPr>
            <a:picLocks noChangeAspect="1"/>
          </p:cNvPicPr>
          <p:nvPr/>
        </p:nvPicPr>
        <p:blipFill>
          <a:blip r:embed="rId4"/>
          <a:stretch>
            <a:fillRect/>
          </a:stretch>
        </p:blipFill>
        <p:spPr>
          <a:xfrm>
            <a:off x="6593020" y="3392147"/>
            <a:ext cx="4527255" cy="3033038"/>
          </a:xfrm>
          <a:prstGeom prst="rect">
            <a:avLst/>
          </a:prstGeom>
        </p:spPr>
      </p:pic>
    </p:spTree>
    <p:extLst>
      <p:ext uri="{BB962C8B-B14F-4D97-AF65-F5344CB8AC3E}">
        <p14:creationId xmlns:p14="http://schemas.microsoft.com/office/powerpoint/2010/main" val="244650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29</a:t>
            </a:fld>
            <a:endParaRPr lang="en-US" dirty="0">
              <a:latin typeface="+mj-lt"/>
            </a:endParaRPr>
          </a:p>
        </p:txBody>
      </p:sp>
      <p:sp>
        <p:nvSpPr>
          <p:cNvPr id="4" name="Rectangle 49"/>
          <p:cNvSpPr>
            <a:spLocks noGrp="1" noChangeArrowheads="1"/>
          </p:cNvSpPr>
          <p:nvPr>
            <p:ph type="title"/>
          </p:nvPr>
        </p:nvSpPr>
        <p:spPr bwMode="auto">
          <a:xfrm>
            <a:off x="405817" y="250808"/>
            <a:ext cx="11286649" cy="501798"/>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r>
              <a:rPr lang="en-US" dirty="0"/>
              <a:t>Relationship View in Power BI Desktop</a:t>
            </a:r>
          </a:p>
        </p:txBody>
      </p:sp>
      <p:pic>
        <p:nvPicPr>
          <p:cNvPr id="7170" name="Picture 2" descr="https://dpspowerbi.blob.core.windows.net/powerbi-prod-media/powerbi.microsoft.com/en-us/documentation/articles/powerbi-desktop-relationship-view/20160503062100/relationshipview_fullscree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863" y="469063"/>
            <a:ext cx="5008911" cy="5456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5817" y="752606"/>
            <a:ext cx="6277738" cy="4247317"/>
          </a:xfrm>
          <a:prstGeom prst="rect">
            <a:avLst/>
          </a:prstGeom>
          <a:noFill/>
        </p:spPr>
        <p:txBody>
          <a:bodyPr wrap="square" rtlCol="0">
            <a:spAutoFit/>
          </a:bodyPr>
          <a:lstStyle/>
          <a:p>
            <a:r>
              <a:rPr lang="en-US" dirty="0">
                <a:solidFill>
                  <a:srgbClr val="000000"/>
                </a:solidFill>
                <a:latin typeface="Segoe UI Condensed"/>
              </a:rPr>
              <a:t>A.  Relationship View icon – Click to show your model in Relationship </a:t>
            </a:r>
            <a:r>
              <a:rPr lang="en-US" dirty="0" smtClean="0">
                <a:solidFill>
                  <a:srgbClr val="000000"/>
                </a:solidFill>
                <a:latin typeface="Segoe UI Condensed"/>
              </a:rPr>
              <a:t>View</a:t>
            </a:r>
          </a:p>
          <a:p>
            <a:endParaRPr lang="en-US" dirty="0">
              <a:solidFill>
                <a:srgbClr val="000000"/>
              </a:solidFill>
              <a:latin typeface="Segoe UI Condensed"/>
            </a:endParaRPr>
          </a:p>
          <a:p>
            <a:r>
              <a:rPr lang="en-US" dirty="0">
                <a:solidFill>
                  <a:srgbClr val="000000"/>
                </a:solidFill>
                <a:latin typeface="Segoe UI Condensed"/>
              </a:rPr>
              <a:t>B. Relationship – You can hover your cursor over a relationship to show the columns used. Double-click on a relationship to open it in the Edit Relationship dialog box. </a:t>
            </a:r>
          </a:p>
          <a:p>
            <a:r>
              <a:rPr lang="en-US" dirty="0">
                <a:solidFill>
                  <a:srgbClr val="000000"/>
                </a:solidFill>
                <a:latin typeface="Segoe UI Condensed"/>
              </a:rPr>
              <a:t>In the figure above, you can see the Stores table has a </a:t>
            </a:r>
            <a:r>
              <a:rPr lang="en-US" dirty="0" err="1">
                <a:solidFill>
                  <a:srgbClr val="000000"/>
                </a:solidFill>
                <a:latin typeface="Segoe UI Condensed"/>
              </a:rPr>
              <a:t>StoreKey</a:t>
            </a:r>
            <a:r>
              <a:rPr lang="en-US" dirty="0">
                <a:solidFill>
                  <a:srgbClr val="000000"/>
                </a:solidFill>
                <a:latin typeface="Segoe UI Condensed"/>
              </a:rPr>
              <a:t> column that’s related to </a:t>
            </a:r>
            <a:r>
              <a:rPr lang="en-US" dirty="0" err="1">
                <a:solidFill>
                  <a:srgbClr val="000000"/>
                </a:solidFill>
                <a:latin typeface="Segoe UI Condensed"/>
              </a:rPr>
              <a:t>theSales</a:t>
            </a:r>
            <a:r>
              <a:rPr lang="en-US" dirty="0">
                <a:solidFill>
                  <a:srgbClr val="000000"/>
                </a:solidFill>
                <a:latin typeface="Segoe UI Condensed"/>
              </a:rPr>
              <a:t> table, which also has a </a:t>
            </a:r>
            <a:r>
              <a:rPr lang="en-US" dirty="0" err="1">
                <a:solidFill>
                  <a:srgbClr val="000000"/>
                </a:solidFill>
                <a:latin typeface="Segoe UI Condensed"/>
              </a:rPr>
              <a:t>StoreKey</a:t>
            </a:r>
            <a:r>
              <a:rPr lang="en-US" dirty="0">
                <a:solidFill>
                  <a:srgbClr val="000000"/>
                </a:solidFill>
                <a:latin typeface="Segoe UI Condensed"/>
              </a:rPr>
              <a:t> column. </a:t>
            </a:r>
            <a:endParaRPr lang="en-US" dirty="0" smtClean="0">
              <a:solidFill>
                <a:srgbClr val="000000"/>
              </a:solidFill>
              <a:latin typeface="Segoe UI Condensed"/>
            </a:endParaRPr>
          </a:p>
          <a:p>
            <a:r>
              <a:rPr lang="en-US" dirty="0" smtClean="0">
                <a:solidFill>
                  <a:srgbClr val="000000"/>
                </a:solidFill>
                <a:latin typeface="Segoe UI Condensed"/>
              </a:rPr>
              <a:t>We </a:t>
            </a:r>
            <a:r>
              <a:rPr lang="en-US" dirty="0">
                <a:solidFill>
                  <a:srgbClr val="000000"/>
                </a:solidFill>
                <a:latin typeface="Segoe UI Condensed"/>
              </a:rPr>
              <a:t>see it’s a Many to One (*:1) relationship, and the icon in the middle of the line shows the Cross filter direction set to Both. The arrow on the icon shows the direction of the filter context flow</a:t>
            </a:r>
            <a:r>
              <a:rPr lang="en-US" dirty="0" smtClean="0">
                <a:solidFill>
                  <a:srgbClr val="000000"/>
                </a:solidFill>
                <a:latin typeface="Segoe UI Condensed"/>
              </a:rPr>
              <a:t>.</a:t>
            </a:r>
          </a:p>
          <a:p>
            <a:endParaRPr lang="en-US" dirty="0">
              <a:solidFill>
                <a:srgbClr val="000000"/>
              </a:solidFill>
              <a:latin typeface="Segoe UI Condensed"/>
            </a:endParaRPr>
          </a:p>
          <a:p>
            <a:endParaRPr lang="en-US" dirty="0">
              <a:solidFill>
                <a:srgbClr val="000000"/>
              </a:solidFill>
              <a:latin typeface="Segoe UI Condensed"/>
            </a:endParaRPr>
          </a:p>
        </p:txBody>
      </p:sp>
    </p:spTree>
    <p:extLst>
      <p:ext uri="{BB962C8B-B14F-4D97-AF65-F5344CB8AC3E}">
        <p14:creationId xmlns:p14="http://schemas.microsoft.com/office/powerpoint/2010/main" val="1552149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a:t>
            </a:fld>
            <a:endParaRPr lang="en-US" dirty="0"/>
          </a:p>
        </p:txBody>
      </p:sp>
      <p:sp>
        <p:nvSpPr>
          <p:cNvPr id="3" name="Title 2"/>
          <p:cNvSpPr>
            <a:spLocks noGrp="1"/>
          </p:cNvSpPr>
          <p:nvPr>
            <p:ph type="title"/>
          </p:nvPr>
        </p:nvSpPr>
        <p:spPr/>
        <p:txBody>
          <a:bodyPr/>
          <a:lstStyle/>
          <a:p>
            <a:r>
              <a:rPr lang="en-US" dirty="0" smtClean="0"/>
              <a:t>Why Microsoft BI?</a:t>
            </a:r>
            <a:endParaRPr lang="en-US" dirty="0"/>
          </a:p>
        </p:txBody>
      </p:sp>
      <p:pic>
        <p:nvPicPr>
          <p:cNvPr id="1026" name="Picture 2" descr="https://info.microsoft.com/rs/157-GQE-382/images/M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6566" y="1033774"/>
            <a:ext cx="4535907" cy="47331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389" y="1395663"/>
            <a:ext cx="5096075" cy="3046988"/>
          </a:xfrm>
          <a:prstGeom prst="rect">
            <a:avLst/>
          </a:prstGeom>
          <a:noFill/>
        </p:spPr>
        <p:txBody>
          <a:bodyPr wrap="none" rtlCol="0">
            <a:spAutoFit/>
          </a:bodyPr>
          <a:lstStyle/>
          <a:p>
            <a:pPr marL="285750" indent="-285750">
              <a:buFont typeface="Arial" panose="020B0604020202020204" pitchFamily="34" charset="0"/>
              <a:buChar char="•"/>
            </a:pPr>
            <a:r>
              <a:rPr lang="en-US" sz="3200" dirty="0" smtClean="0">
                <a:solidFill>
                  <a:schemeClr val="tx2"/>
                </a:solidFill>
              </a:rPr>
              <a:t>Cloud First &amp; Mobile First</a:t>
            </a:r>
          </a:p>
          <a:p>
            <a:pPr marL="285750" indent="-285750">
              <a:buFont typeface="Arial" panose="020B0604020202020204" pitchFamily="34" charset="0"/>
              <a:buChar char="•"/>
            </a:pPr>
            <a:r>
              <a:rPr lang="en-US" sz="3200" dirty="0" smtClean="0">
                <a:solidFill>
                  <a:schemeClr val="tx2"/>
                </a:solidFill>
              </a:rPr>
              <a:t>More investment in Azure</a:t>
            </a:r>
          </a:p>
          <a:p>
            <a:pPr marL="285750" indent="-285750">
              <a:buFont typeface="Arial" panose="020B0604020202020204" pitchFamily="34" charset="0"/>
              <a:buChar char="•"/>
            </a:pPr>
            <a:r>
              <a:rPr lang="en-US" sz="3200" dirty="0" smtClean="0">
                <a:solidFill>
                  <a:schemeClr val="tx2"/>
                </a:solidFill>
              </a:rPr>
              <a:t>Core Analytical Engine</a:t>
            </a:r>
          </a:p>
          <a:p>
            <a:pPr marL="285750" indent="-285750">
              <a:buFont typeface="Arial" panose="020B0604020202020204" pitchFamily="34" charset="0"/>
              <a:buChar char="•"/>
            </a:pPr>
            <a:r>
              <a:rPr lang="en-US" sz="3200" dirty="0" smtClean="0">
                <a:solidFill>
                  <a:schemeClr val="tx2"/>
                </a:solidFill>
              </a:rPr>
              <a:t>Adoption Models</a:t>
            </a:r>
          </a:p>
          <a:p>
            <a:pPr marL="285750" indent="-285750">
              <a:buFont typeface="Arial" panose="020B0604020202020204" pitchFamily="34" charset="0"/>
              <a:buChar char="•"/>
            </a:pPr>
            <a:r>
              <a:rPr lang="en-US" sz="3200" dirty="0" smtClean="0">
                <a:solidFill>
                  <a:schemeClr val="tx2"/>
                </a:solidFill>
              </a:rPr>
              <a:t>Monthly Update</a:t>
            </a:r>
          </a:p>
          <a:p>
            <a:pPr marL="285750" indent="-285750">
              <a:buFont typeface="Arial" panose="020B0604020202020204" pitchFamily="34" charset="0"/>
              <a:buChar char="•"/>
            </a:pPr>
            <a:r>
              <a:rPr lang="en-US" sz="3200" dirty="0" smtClean="0">
                <a:solidFill>
                  <a:schemeClr val="tx2"/>
                </a:solidFill>
              </a:rPr>
              <a:t>Cloud &amp; on-</a:t>
            </a:r>
            <a:r>
              <a:rPr lang="en-US" sz="3200" dirty="0" err="1" smtClean="0">
                <a:solidFill>
                  <a:schemeClr val="tx2"/>
                </a:solidFill>
              </a:rPr>
              <a:t>Prem</a:t>
            </a:r>
            <a:endParaRPr lang="en-US" sz="3200" dirty="0">
              <a:solidFill>
                <a:schemeClr val="tx2"/>
              </a:solidFill>
            </a:endParaRPr>
          </a:p>
        </p:txBody>
      </p:sp>
    </p:spTree>
    <p:extLst>
      <p:ext uri="{BB962C8B-B14F-4D97-AF65-F5344CB8AC3E}">
        <p14:creationId xmlns:p14="http://schemas.microsoft.com/office/powerpoint/2010/main" val="414020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p:cNvSpPr>
            <a:spLocks noGrp="1"/>
          </p:cNvSpPr>
          <p:nvPr>
            <p:ph type="sldNum" sz="quarter" idx="12"/>
          </p:nvPr>
        </p:nvSpPr>
        <p:spPr>
          <a:noFill/>
        </p:spPr>
        <p:txBody>
          <a:bodyPr/>
          <a:lstStyle/>
          <a:p>
            <a:fld id="{2C86DF33-0D38-4DF0-8DF6-89BBBBE0992D}" type="slidenum">
              <a:rPr lang="en-US">
                <a:latin typeface="+mj-lt"/>
              </a:rPr>
              <a:pPr/>
              <a:t>30</a:t>
            </a:fld>
            <a:endParaRPr lang="en-US" dirty="0">
              <a:latin typeface="+mj-lt"/>
            </a:endParaRPr>
          </a:p>
        </p:txBody>
      </p:sp>
      <p:sp>
        <p:nvSpPr>
          <p:cNvPr id="4" name="Rectangle 49"/>
          <p:cNvSpPr>
            <a:spLocks noGrp="1" noChangeArrowheads="1"/>
          </p:cNvSpPr>
          <p:nvPr>
            <p:ph type="title"/>
          </p:nvPr>
        </p:nvSpPr>
        <p:spPr bwMode="auto">
          <a:xfrm>
            <a:off x="405817" y="250808"/>
            <a:ext cx="11286649" cy="501798"/>
          </a:xfrm>
          <a:noFill/>
          <a:ln algn="ctr">
            <a:noFill/>
            <a:miter lim="800000"/>
            <a:headEnd/>
            <a:tailEnd/>
          </a:ln>
        </p:spPr>
        <p:txBody>
          <a:bodyPr vert="horz" wrap="square" lIns="121914" tIns="60957" rIns="121914" bIns="60957" numCol="1" rtlCol="0" anchor="t" anchorCtr="0" compatLnSpc="1">
            <a:prstTxWarp prst="textNoShape">
              <a:avLst/>
            </a:prstTxWarp>
            <a:spAutoFit/>
          </a:bodyPr>
          <a:lstStyle/>
          <a:p>
            <a:pPr>
              <a:spcBef>
                <a:spcPct val="50000"/>
              </a:spcBef>
            </a:pPr>
            <a:r>
              <a:rPr lang="en-US" b="1" dirty="0" smtClean="0"/>
              <a:t>Relationships</a:t>
            </a:r>
            <a:endParaRPr lang="en-US" b="1" dirty="0"/>
          </a:p>
        </p:txBody>
      </p:sp>
      <p:graphicFrame>
        <p:nvGraphicFramePr>
          <p:cNvPr id="2" name="Table 1"/>
          <p:cNvGraphicFramePr>
            <a:graphicFrameLocks noGrp="1"/>
          </p:cNvGraphicFramePr>
          <p:nvPr>
            <p:extLst/>
          </p:nvPr>
        </p:nvGraphicFramePr>
        <p:xfrm>
          <a:off x="1985141" y="902546"/>
          <a:ext cx="8128000" cy="455947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536110">
                <a:tc>
                  <a:txBody>
                    <a:bodyPr/>
                    <a:lstStyle/>
                    <a:p>
                      <a:pPr marL="0" marR="0" indent="0" algn="ctr" defTabSz="468904" rtl="0" eaLnBrk="1" fontAlgn="auto" latinLnBrk="0" hangingPunct="1">
                        <a:lnSpc>
                          <a:spcPct val="100000"/>
                        </a:lnSpc>
                        <a:spcBef>
                          <a:spcPts val="0"/>
                        </a:spcBef>
                        <a:spcAft>
                          <a:spcPts val="0"/>
                        </a:spcAft>
                        <a:buClrTx/>
                        <a:buSzTx/>
                        <a:buFontTx/>
                        <a:buNone/>
                        <a:tabLst/>
                        <a:defRPr/>
                      </a:pPr>
                      <a:r>
                        <a:rPr lang="en-US" sz="2000" b="1" dirty="0" smtClean="0"/>
                        <a:t>Cross Filter Direction</a:t>
                      </a:r>
                      <a:endParaRPr lang="en-US" dirty="0"/>
                    </a:p>
                  </a:txBody>
                  <a:tcPr/>
                </a:tc>
                <a:tc>
                  <a:txBody>
                    <a:bodyPr/>
                    <a:lstStyle/>
                    <a:p>
                      <a:pPr marL="0" marR="0" indent="0" algn="ctr" defTabSz="468904" rtl="0" eaLnBrk="1" fontAlgn="auto" latinLnBrk="0" hangingPunct="1">
                        <a:lnSpc>
                          <a:spcPct val="100000"/>
                        </a:lnSpc>
                        <a:spcBef>
                          <a:spcPts val="0"/>
                        </a:spcBef>
                        <a:spcAft>
                          <a:spcPts val="0"/>
                        </a:spcAft>
                        <a:buClrTx/>
                        <a:buSzTx/>
                        <a:buFontTx/>
                        <a:buNone/>
                        <a:tabLst/>
                        <a:defRPr/>
                      </a:pPr>
                      <a:r>
                        <a:rPr lang="en-US" sz="2000" b="1" dirty="0" smtClean="0"/>
                        <a:t>Cardinality</a:t>
                      </a:r>
                    </a:p>
                  </a:txBody>
                  <a:tcPr/>
                </a:tc>
                <a:extLst>
                  <a:ext uri="{0D108BD9-81ED-4DB2-BD59-A6C34878D82A}">
                    <a16:rowId xmlns:a16="http://schemas.microsoft.com/office/drawing/2014/main" val="10000"/>
                  </a:ext>
                </a:extLst>
              </a:tr>
              <a:tr h="1670304">
                <a:tc>
                  <a:txBody>
                    <a:bodyPr/>
                    <a:lstStyle/>
                    <a:p>
                      <a:pPr marL="0" marR="0" indent="0" algn="l" defTabSz="468904" rtl="0" eaLnBrk="1" fontAlgn="auto" latinLnBrk="0" hangingPunct="1">
                        <a:lnSpc>
                          <a:spcPct val="100000"/>
                        </a:lnSpc>
                        <a:spcBef>
                          <a:spcPts val="0"/>
                        </a:spcBef>
                        <a:spcAft>
                          <a:spcPts val="0"/>
                        </a:spcAft>
                        <a:buClrTx/>
                        <a:buSzTx/>
                        <a:buFontTx/>
                        <a:buNone/>
                        <a:tabLst/>
                        <a:defRPr/>
                      </a:pPr>
                      <a:r>
                        <a:rPr lang="en-US" sz="1800" b="1" dirty="0" smtClean="0">
                          <a:solidFill>
                            <a:schemeClr val="tx2"/>
                          </a:solidFill>
                          <a:latin typeface="+mn-lt"/>
                          <a:ea typeface="Cambria Math" panose="02040503050406030204" pitchFamily="18" charset="0"/>
                        </a:rPr>
                        <a:t>Both</a:t>
                      </a:r>
                      <a:r>
                        <a:rPr lang="en-US" sz="1800" dirty="0" smtClean="0">
                          <a:solidFill>
                            <a:schemeClr val="tx2"/>
                          </a:solidFill>
                          <a:latin typeface="+mn-lt"/>
                          <a:ea typeface="Cambria Math" panose="02040503050406030204" pitchFamily="18" charset="0"/>
                        </a:rPr>
                        <a:t> - This is the most common, default direction. This means for filtering purposes, both tables are treated as if they're a single table.</a:t>
                      </a:r>
                    </a:p>
                    <a:p>
                      <a:endParaRPr lang="en-US" sz="1800" dirty="0">
                        <a:solidFill>
                          <a:schemeClr val="tx2"/>
                        </a:solidFill>
                        <a:latin typeface="+mn-lt"/>
                      </a:endParaRPr>
                    </a:p>
                  </a:txBody>
                  <a:tcPr/>
                </a:tc>
                <a:tc>
                  <a:txBody>
                    <a:bodyPr/>
                    <a:lstStyle/>
                    <a:p>
                      <a:pPr marL="0" marR="0" indent="0" algn="l" defTabSz="468904" rtl="0" eaLnBrk="1" fontAlgn="auto" latinLnBrk="0" hangingPunct="1">
                        <a:lnSpc>
                          <a:spcPct val="100000"/>
                        </a:lnSpc>
                        <a:spcBef>
                          <a:spcPts val="0"/>
                        </a:spcBef>
                        <a:spcAft>
                          <a:spcPts val="0"/>
                        </a:spcAft>
                        <a:buClrTx/>
                        <a:buSzTx/>
                        <a:buFontTx/>
                        <a:buNone/>
                        <a:tabLst/>
                        <a:defRPr/>
                      </a:pPr>
                      <a:r>
                        <a:rPr lang="en-US" sz="1800" b="1" dirty="0" smtClean="0">
                          <a:solidFill>
                            <a:schemeClr val="tx2"/>
                          </a:solidFill>
                          <a:latin typeface="+mn-lt"/>
                          <a:ea typeface="Cambria Math" panose="02040503050406030204" pitchFamily="18" charset="0"/>
                        </a:rPr>
                        <a:t>Many to One (*:1)</a:t>
                      </a:r>
                      <a:r>
                        <a:rPr lang="en-US" sz="1800" dirty="0" smtClean="0">
                          <a:solidFill>
                            <a:schemeClr val="tx2"/>
                          </a:solidFill>
                          <a:latin typeface="+mn-lt"/>
                          <a:ea typeface="Cambria Math" panose="02040503050406030204" pitchFamily="18" charset="0"/>
                        </a:rPr>
                        <a:t> - This is the most common, default type. This means the column in one table can have more than one instance of a value, and the other related table, often know as the Lookup table, has only one instance of a value.</a:t>
                      </a:r>
                    </a:p>
                    <a:p>
                      <a:endParaRPr lang="en-US" sz="1800" dirty="0">
                        <a:solidFill>
                          <a:schemeClr val="tx2"/>
                        </a:solidFill>
                        <a:latin typeface="+mn-lt"/>
                      </a:endParaRPr>
                    </a:p>
                  </a:txBody>
                  <a:tcPr/>
                </a:tc>
                <a:extLst>
                  <a:ext uri="{0D108BD9-81ED-4DB2-BD59-A6C34878D82A}">
                    <a16:rowId xmlns:a16="http://schemas.microsoft.com/office/drawing/2014/main" val="10001"/>
                  </a:ext>
                </a:extLst>
              </a:tr>
              <a:tr h="1719072">
                <a:tc>
                  <a:txBody>
                    <a:bodyPr/>
                    <a:lstStyle/>
                    <a:p>
                      <a:pPr marL="0" marR="0" indent="0" algn="l" defTabSz="468904" rtl="0" eaLnBrk="1" fontAlgn="auto" latinLnBrk="0" hangingPunct="1">
                        <a:lnSpc>
                          <a:spcPct val="100000"/>
                        </a:lnSpc>
                        <a:spcBef>
                          <a:spcPts val="0"/>
                        </a:spcBef>
                        <a:spcAft>
                          <a:spcPts val="0"/>
                        </a:spcAft>
                        <a:buClrTx/>
                        <a:buSzTx/>
                        <a:buFontTx/>
                        <a:buNone/>
                        <a:tabLst/>
                        <a:defRPr/>
                      </a:pPr>
                      <a:r>
                        <a:rPr lang="en-US" sz="1800" b="1" dirty="0" smtClean="0">
                          <a:solidFill>
                            <a:schemeClr val="tx2"/>
                          </a:solidFill>
                          <a:latin typeface="+mn-lt"/>
                          <a:ea typeface="Cambria Math" panose="02040503050406030204" pitchFamily="18" charset="0"/>
                        </a:rPr>
                        <a:t>Single</a:t>
                      </a:r>
                      <a:r>
                        <a:rPr lang="en-US" sz="1800" dirty="0" smtClean="0">
                          <a:solidFill>
                            <a:schemeClr val="tx2"/>
                          </a:solidFill>
                          <a:latin typeface="+mn-lt"/>
                          <a:ea typeface="Cambria Math" panose="02040503050406030204" pitchFamily="18" charset="0"/>
                        </a:rPr>
                        <a:t> - This means that filtering choices in connected tables work on the table where values are being aggregated</a:t>
                      </a:r>
                    </a:p>
                    <a:p>
                      <a:endParaRPr lang="en-US" sz="1800" dirty="0">
                        <a:solidFill>
                          <a:schemeClr val="tx2"/>
                        </a:solidFill>
                        <a:latin typeface="+mn-lt"/>
                      </a:endParaRPr>
                    </a:p>
                  </a:txBody>
                  <a:tcPr/>
                </a:tc>
                <a:tc>
                  <a:txBody>
                    <a:bodyPr/>
                    <a:lstStyle/>
                    <a:p>
                      <a:pPr marL="0" marR="0" indent="0" algn="l" defTabSz="468904" rtl="0" eaLnBrk="1" fontAlgn="auto" latinLnBrk="0" hangingPunct="1">
                        <a:lnSpc>
                          <a:spcPct val="100000"/>
                        </a:lnSpc>
                        <a:spcBef>
                          <a:spcPts val="0"/>
                        </a:spcBef>
                        <a:spcAft>
                          <a:spcPts val="0"/>
                        </a:spcAft>
                        <a:buClrTx/>
                        <a:buSzTx/>
                        <a:buFontTx/>
                        <a:buNone/>
                        <a:tabLst/>
                        <a:defRPr/>
                      </a:pPr>
                      <a:r>
                        <a:rPr lang="en-US" sz="1800" b="1" dirty="0" smtClean="0">
                          <a:solidFill>
                            <a:schemeClr val="tx2"/>
                          </a:solidFill>
                          <a:latin typeface="+mn-lt"/>
                          <a:ea typeface="Cambria Math" panose="02040503050406030204" pitchFamily="18" charset="0"/>
                        </a:rPr>
                        <a:t>One to One (1:1)</a:t>
                      </a:r>
                      <a:r>
                        <a:rPr lang="en-US" sz="1800" dirty="0" smtClean="0">
                          <a:solidFill>
                            <a:schemeClr val="tx2"/>
                          </a:solidFill>
                          <a:latin typeface="+mn-lt"/>
                          <a:ea typeface="Cambria Math" panose="02040503050406030204" pitchFamily="18" charset="0"/>
                        </a:rPr>
                        <a:t> - This means the column in one table has only one instance of a particular value, and the other related table has only one instance of a particular value</a:t>
                      </a:r>
                    </a:p>
                    <a:p>
                      <a:endParaRPr lang="en-US" sz="1800" dirty="0">
                        <a:solidFill>
                          <a:schemeClr val="tx2"/>
                        </a:solidFill>
                        <a:latin typeface="+mn-l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83887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31</a:t>
            </a:fld>
            <a:endParaRPr lang="en-US">
              <a:solidFill>
                <a:prstClr val="white"/>
              </a:solidFill>
            </a:endParaRPr>
          </a:p>
        </p:txBody>
      </p:sp>
      <p:sp>
        <p:nvSpPr>
          <p:cNvPr id="4" name="Content Placeholder 3"/>
          <p:cNvSpPr>
            <a:spLocks noGrp="1"/>
          </p:cNvSpPr>
          <p:nvPr>
            <p:ph idx="1"/>
          </p:nvPr>
        </p:nvSpPr>
        <p:spPr/>
        <p:txBody>
          <a:bodyPr>
            <a:normAutofit fontScale="92500" lnSpcReduction="20000"/>
          </a:bodyPr>
          <a:lstStyle/>
          <a:p>
            <a:r>
              <a:rPr lang="en-US" sz="4400" dirty="0"/>
              <a:t>DAX - Data Analysis </a:t>
            </a:r>
            <a:r>
              <a:rPr lang="en-US" sz="4400" dirty="0" smtClean="0"/>
              <a:t>Expressions</a:t>
            </a:r>
            <a:endParaRPr lang="en-US" sz="4400" dirty="0"/>
          </a:p>
        </p:txBody>
      </p:sp>
    </p:spTree>
    <p:extLst>
      <p:ext uri="{BB962C8B-B14F-4D97-AF65-F5344CB8AC3E}">
        <p14:creationId xmlns:p14="http://schemas.microsoft.com/office/powerpoint/2010/main" val="21754370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32</a:t>
            </a:fld>
            <a:endParaRPr lang="en-US" dirty="0"/>
          </a:p>
        </p:txBody>
      </p:sp>
      <p:sp>
        <p:nvSpPr>
          <p:cNvPr id="3" name="Title 2"/>
          <p:cNvSpPr>
            <a:spLocks noGrp="1"/>
          </p:cNvSpPr>
          <p:nvPr>
            <p:ph type="title"/>
          </p:nvPr>
        </p:nvSpPr>
        <p:spPr>
          <a:xfrm>
            <a:off x="424112" y="2067851"/>
            <a:ext cx="11286649" cy="607259"/>
          </a:xfrm>
        </p:spPr>
        <p:txBody>
          <a:bodyPr/>
          <a:lstStyle/>
          <a:p>
            <a:r>
              <a:rPr lang="en-US" dirty="0" smtClean="0"/>
              <a:t>When DAX</a:t>
            </a:r>
            <a:r>
              <a:rPr lang="en-US" dirty="0"/>
              <a:t>?</a:t>
            </a:r>
            <a:br>
              <a:rPr lang="en-US" dirty="0"/>
            </a:br>
            <a:endParaRPr lang="en-US" dirty="0"/>
          </a:p>
        </p:txBody>
      </p:sp>
      <p:sp>
        <p:nvSpPr>
          <p:cNvPr id="4" name="Rectangle 3"/>
          <p:cNvSpPr/>
          <p:nvPr/>
        </p:nvSpPr>
        <p:spPr>
          <a:xfrm>
            <a:off x="405823" y="937522"/>
            <a:ext cx="11304937" cy="923330"/>
          </a:xfrm>
          <a:prstGeom prst="rect">
            <a:avLst/>
          </a:prstGeom>
        </p:spPr>
        <p:txBody>
          <a:bodyPr wrap="square">
            <a:spAutoFit/>
          </a:bodyPr>
          <a:lstStyle/>
          <a:p>
            <a:r>
              <a:rPr lang="en-US" dirty="0" smtClean="0">
                <a:solidFill>
                  <a:srgbClr val="000000"/>
                </a:solidFill>
              </a:rPr>
              <a:t>DAX </a:t>
            </a:r>
            <a:r>
              <a:rPr lang="en-US" dirty="0">
                <a:solidFill>
                  <a:srgbClr val="000000"/>
                </a:solidFill>
              </a:rPr>
              <a:t>is a collection of functions, operators, and constants that can be used in a formula, or expression, to calculate and return one or more values. Stated more simply, DAX helps you create new information from data already in your model</a:t>
            </a:r>
            <a:r>
              <a:rPr lang="en-US" dirty="0" smtClean="0">
                <a:solidFill>
                  <a:srgbClr val="000000"/>
                </a:solidFill>
              </a:rPr>
              <a:t>.</a:t>
            </a:r>
          </a:p>
        </p:txBody>
      </p:sp>
      <p:sp>
        <p:nvSpPr>
          <p:cNvPr id="5" name="Rectangle 4"/>
          <p:cNvSpPr/>
          <p:nvPr/>
        </p:nvSpPr>
        <p:spPr>
          <a:xfrm>
            <a:off x="405823" y="2706366"/>
            <a:ext cx="6096000" cy="2031325"/>
          </a:xfrm>
          <a:prstGeom prst="rect">
            <a:avLst/>
          </a:prstGeom>
        </p:spPr>
        <p:txBody>
          <a:bodyPr>
            <a:spAutoFit/>
          </a:bodyPr>
          <a:lstStyle/>
          <a:p>
            <a:pPr marL="285750" indent="-285750">
              <a:buFont typeface="Arial" panose="020B0604020202020204" pitchFamily="34" charset="0"/>
              <a:buChar char="•"/>
            </a:pPr>
            <a:r>
              <a:rPr lang="en-US" dirty="0" smtClean="0">
                <a:solidFill>
                  <a:srgbClr val="000000"/>
                </a:solidFill>
              </a:rPr>
              <a:t>If we </a:t>
            </a:r>
            <a:r>
              <a:rPr lang="en-US" dirty="0">
                <a:solidFill>
                  <a:srgbClr val="000000"/>
                </a:solidFill>
              </a:rPr>
              <a:t>need to analyze growth percentage across product categories and for different date </a:t>
            </a:r>
            <a:r>
              <a:rPr lang="en-US" dirty="0" smtClean="0">
                <a:solidFill>
                  <a:srgbClr val="000000"/>
                </a:solidFill>
              </a:rPr>
              <a:t>ranges</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dirty="0" smtClean="0">
                <a:solidFill>
                  <a:schemeClr val="tx2"/>
                </a:solidFill>
              </a:rPr>
              <a:t>If we need to calculate </a:t>
            </a:r>
            <a:r>
              <a:rPr lang="en-US" dirty="0">
                <a:solidFill>
                  <a:schemeClr val="tx2"/>
                </a:solidFill>
              </a:rPr>
              <a:t>year-over-year growth compared to market </a:t>
            </a:r>
            <a:r>
              <a:rPr lang="en-US" dirty="0" smtClean="0">
                <a:solidFill>
                  <a:schemeClr val="tx2"/>
                </a:solidFill>
              </a:rPr>
              <a:t>trends</a:t>
            </a:r>
          </a:p>
          <a:p>
            <a:endParaRPr lang="en-US" dirty="0">
              <a:solidFill>
                <a:schemeClr val="tx2"/>
              </a:solidFill>
            </a:endParaRPr>
          </a:p>
          <a:p>
            <a:r>
              <a:rPr lang="en-US" dirty="0" smtClean="0">
                <a:solidFill>
                  <a:schemeClr val="tx2"/>
                </a:solidFill>
              </a:rPr>
              <a:t>And in many other such scenarios.</a:t>
            </a:r>
            <a:endParaRPr lang="en-US" dirty="0">
              <a:solidFill>
                <a:schemeClr val="tx2"/>
              </a:solidFill>
            </a:endParaRPr>
          </a:p>
        </p:txBody>
      </p:sp>
      <p:sp>
        <p:nvSpPr>
          <p:cNvPr id="6" name="Title 2"/>
          <p:cNvSpPr txBox="1">
            <a:spLocks/>
          </p:cNvSpPr>
          <p:nvPr/>
        </p:nvSpPr>
        <p:spPr>
          <a:xfrm>
            <a:off x="424112" y="482663"/>
            <a:ext cx="11286649" cy="607259"/>
          </a:xfrm>
          <a:prstGeom prst="rect">
            <a:avLst/>
          </a:prstGeom>
        </p:spPr>
        <p:txBody>
          <a:bodyPr vert="horz" lIns="91440" tIns="45720" rIns="91440" bIns="45720" rtlCol="0" anchor="t">
            <a:noAutofit/>
          </a:bodyPr>
          <a:lstStyle>
            <a:lvl1pPr algn="l" defTabSz="468904" rtl="0" eaLnBrk="1" latinLnBrk="0" hangingPunct="1">
              <a:spcBef>
                <a:spcPct val="0"/>
              </a:spcBef>
              <a:buNone/>
              <a:defRPr sz="2461" b="1" kern="1200">
                <a:solidFill>
                  <a:srgbClr val="0099CC"/>
                </a:solidFill>
                <a:latin typeface="+mj-lt"/>
                <a:ea typeface="+mj-ea"/>
                <a:cs typeface="Calibri" panose="020F0502020204030204" pitchFamily="34" charset="0"/>
              </a:defRPr>
            </a:lvl1pPr>
          </a:lstStyle>
          <a:p>
            <a:r>
              <a:rPr lang="en-US" dirty="0" smtClean="0"/>
              <a:t>What is DAX?</a:t>
            </a:r>
            <a:br>
              <a:rPr lang="en-US" dirty="0" smtClean="0"/>
            </a:br>
            <a:endParaRPr lang="en-US" dirty="0"/>
          </a:p>
        </p:txBody>
      </p:sp>
      <p:sp>
        <p:nvSpPr>
          <p:cNvPr id="7" name="Rectangle 6"/>
          <p:cNvSpPr/>
          <p:nvPr/>
        </p:nvSpPr>
        <p:spPr>
          <a:xfrm>
            <a:off x="405823" y="4936874"/>
            <a:ext cx="11292745" cy="646331"/>
          </a:xfrm>
          <a:prstGeom prst="rect">
            <a:avLst/>
          </a:prstGeom>
        </p:spPr>
        <p:txBody>
          <a:bodyPr wrap="square">
            <a:spAutoFit/>
          </a:bodyPr>
          <a:lstStyle/>
          <a:p>
            <a:r>
              <a:rPr lang="en-US" dirty="0">
                <a:solidFill>
                  <a:srgbClr val="000000"/>
                </a:solidFill>
              </a:rPr>
              <a:t>DAX formulas will help you get the most out of your data</a:t>
            </a:r>
            <a:r>
              <a:rPr lang="en-US" dirty="0" smtClean="0">
                <a:solidFill>
                  <a:srgbClr val="000000"/>
                </a:solidFill>
              </a:rPr>
              <a:t>. </a:t>
            </a:r>
            <a:r>
              <a:rPr lang="en-US" dirty="0">
                <a:solidFill>
                  <a:srgbClr val="000000"/>
                </a:solidFill>
              </a:rPr>
              <a:t>This is the power in Power BI, and DAX will help you get there.</a:t>
            </a:r>
          </a:p>
        </p:txBody>
      </p:sp>
    </p:spTree>
    <p:extLst>
      <p:ext uri="{BB962C8B-B14F-4D97-AF65-F5344CB8AC3E}">
        <p14:creationId xmlns:p14="http://schemas.microsoft.com/office/powerpoint/2010/main" val="445622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33</a:t>
            </a:fld>
            <a:endParaRPr lang="en-US" dirty="0"/>
          </a:p>
        </p:txBody>
      </p:sp>
      <p:sp>
        <p:nvSpPr>
          <p:cNvPr id="3" name="Title 2"/>
          <p:cNvSpPr>
            <a:spLocks noGrp="1"/>
          </p:cNvSpPr>
          <p:nvPr>
            <p:ph type="title"/>
          </p:nvPr>
        </p:nvSpPr>
        <p:spPr/>
        <p:txBody>
          <a:bodyPr/>
          <a:lstStyle/>
          <a:p>
            <a:r>
              <a:rPr lang="en-US" dirty="0" smtClean="0"/>
              <a:t>Purpose of DAX</a:t>
            </a:r>
            <a:endParaRPr lang="en-US" dirty="0"/>
          </a:p>
        </p:txBody>
      </p:sp>
      <p:sp>
        <p:nvSpPr>
          <p:cNvPr id="4" name="Rectangle 3"/>
          <p:cNvSpPr/>
          <p:nvPr/>
        </p:nvSpPr>
        <p:spPr>
          <a:xfrm>
            <a:off x="614829" y="1086571"/>
            <a:ext cx="6096000" cy="3619709"/>
          </a:xfrm>
          <a:prstGeom prst="rect">
            <a:avLst/>
          </a:prstGeom>
        </p:spPr>
        <p:txBody>
          <a:bodyPr>
            <a:spAutoFit/>
          </a:bodyPr>
          <a:lstStyle/>
          <a:p>
            <a:pPr defTabSz="468904">
              <a:spcBef>
                <a:spcPct val="0"/>
              </a:spcBef>
            </a:pPr>
            <a:r>
              <a:rPr lang="en-US" sz="2461" b="1" dirty="0">
                <a:solidFill>
                  <a:srgbClr val="0099CC"/>
                </a:solidFill>
                <a:latin typeface="+mj-lt"/>
                <a:ea typeface="+mj-ea"/>
                <a:cs typeface="Calibri" panose="020F0502020204030204" pitchFamily="34" charset="0"/>
              </a:rPr>
              <a:t>Calculated Columns</a:t>
            </a:r>
          </a:p>
          <a:p>
            <a:pPr marL="285750" indent="-285750">
              <a:buFont typeface="Arial" panose="020B0604020202020204" pitchFamily="34" charset="0"/>
              <a:buChar char="•"/>
            </a:pPr>
            <a:r>
              <a:rPr lang="en-US" dirty="0">
                <a:solidFill>
                  <a:srgbClr val="000000"/>
                </a:solidFill>
              </a:rPr>
              <a:t>Value is computed for each row</a:t>
            </a:r>
          </a:p>
          <a:p>
            <a:pPr marL="285750" indent="-285750">
              <a:buFont typeface="Arial" panose="020B0604020202020204" pitchFamily="34" charset="0"/>
              <a:buChar char="•"/>
            </a:pPr>
            <a:r>
              <a:rPr lang="en-US" dirty="0">
                <a:solidFill>
                  <a:srgbClr val="000000"/>
                </a:solidFill>
              </a:rPr>
              <a:t>Materialized in tables as a static column – It consumes memory</a:t>
            </a:r>
          </a:p>
          <a:p>
            <a:pPr marL="285750" indent="-285750">
              <a:buFont typeface="Arial" panose="020B0604020202020204" pitchFamily="34" charset="0"/>
              <a:buChar char="•"/>
            </a:pPr>
            <a:r>
              <a:rPr lang="en-US" dirty="0">
                <a:solidFill>
                  <a:srgbClr val="000000"/>
                </a:solidFill>
              </a:rPr>
              <a:t>It can be used for slicers and filters</a:t>
            </a:r>
          </a:p>
          <a:p>
            <a:pPr marL="285750" indent="-285750">
              <a:buFont typeface="Arial" panose="020B0604020202020204" pitchFamily="34" charset="0"/>
              <a:buChar char="•"/>
            </a:pPr>
            <a:r>
              <a:rPr lang="en-US" dirty="0">
                <a:solidFill>
                  <a:srgbClr val="000000"/>
                </a:solidFill>
              </a:rPr>
              <a:t>All rows contain same formula.</a:t>
            </a:r>
          </a:p>
          <a:p>
            <a:pPr marL="285750" indent="-285750">
              <a:buFont typeface="Arial" panose="020B0604020202020204" pitchFamily="34" charset="0"/>
              <a:buChar char="•"/>
            </a:pPr>
            <a:endParaRPr lang="en-US" dirty="0">
              <a:solidFill>
                <a:srgbClr val="000000"/>
              </a:solidFill>
            </a:endParaRPr>
          </a:p>
          <a:p>
            <a:pPr defTabSz="468904">
              <a:spcBef>
                <a:spcPct val="0"/>
              </a:spcBef>
            </a:pPr>
            <a:r>
              <a:rPr lang="en-US" sz="2461" b="1" dirty="0">
                <a:solidFill>
                  <a:srgbClr val="0099CC"/>
                </a:solidFill>
                <a:latin typeface="+mj-lt"/>
                <a:ea typeface="+mj-ea"/>
                <a:cs typeface="Calibri" panose="020F0502020204030204" pitchFamily="34" charset="0"/>
              </a:rPr>
              <a:t>Calculated Measures</a:t>
            </a:r>
          </a:p>
          <a:p>
            <a:pPr marL="285750" indent="-285750">
              <a:buFont typeface="Arial" panose="020B0604020202020204" pitchFamily="34" charset="0"/>
              <a:buChar char="•"/>
            </a:pPr>
            <a:r>
              <a:rPr lang="en-US" dirty="0">
                <a:solidFill>
                  <a:srgbClr val="000000"/>
                </a:solidFill>
              </a:rPr>
              <a:t>Numeric calculation</a:t>
            </a:r>
          </a:p>
          <a:p>
            <a:pPr marL="285750" indent="-285750">
              <a:buFont typeface="Arial" panose="020B0604020202020204" pitchFamily="34" charset="0"/>
              <a:buChar char="•"/>
            </a:pPr>
            <a:r>
              <a:rPr lang="en-US" dirty="0">
                <a:solidFill>
                  <a:srgbClr val="000000"/>
                </a:solidFill>
              </a:rPr>
              <a:t>Not Materialized</a:t>
            </a:r>
          </a:p>
          <a:p>
            <a:pPr marL="285750" indent="-285750">
              <a:buFont typeface="Arial" panose="020B0604020202020204" pitchFamily="34" charset="0"/>
              <a:buChar char="•"/>
            </a:pPr>
            <a:r>
              <a:rPr lang="en-US" dirty="0">
                <a:solidFill>
                  <a:srgbClr val="000000"/>
                </a:solidFill>
              </a:rPr>
              <a:t>Dynamic – Does not consume memory</a:t>
            </a:r>
          </a:p>
          <a:p>
            <a:pPr marL="285750" indent="-285750">
              <a:buFont typeface="Arial" panose="020B0604020202020204" pitchFamily="34" charset="0"/>
              <a:buChar char="•"/>
            </a:pPr>
            <a:r>
              <a:rPr lang="en-US" dirty="0">
                <a:solidFill>
                  <a:srgbClr val="000000"/>
                </a:solidFill>
              </a:rPr>
              <a:t>Evaluated for each row based on the given context.</a:t>
            </a:r>
          </a:p>
        </p:txBody>
      </p:sp>
      <p:pic>
        <p:nvPicPr>
          <p:cNvPr id="5" name="Picture 4">
            <a:extLst>
              <a:ext uri="{FF2B5EF4-FFF2-40B4-BE49-F238E27FC236}">
                <a16:creationId xmlns:a16="http://schemas.microsoft.com/office/drawing/2014/main" id="{B8DF7A8C-E8D8-4E2E-B68A-282C944A438B}"/>
              </a:ext>
            </a:extLst>
          </p:cNvPr>
          <p:cNvPicPr>
            <a:picLocks noChangeAspect="1"/>
          </p:cNvPicPr>
          <p:nvPr/>
        </p:nvPicPr>
        <p:blipFill>
          <a:blip r:embed="rId2"/>
          <a:stretch>
            <a:fillRect/>
          </a:stretch>
        </p:blipFill>
        <p:spPr>
          <a:xfrm>
            <a:off x="7488015" y="1386561"/>
            <a:ext cx="3764750" cy="2752973"/>
          </a:xfrm>
          <a:prstGeom prst="rect">
            <a:avLst/>
          </a:prstGeom>
        </p:spPr>
      </p:pic>
    </p:spTree>
    <p:extLst>
      <p:ext uri="{BB962C8B-B14F-4D97-AF65-F5344CB8AC3E}">
        <p14:creationId xmlns:p14="http://schemas.microsoft.com/office/powerpoint/2010/main" val="4204974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34</a:t>
            </a:fld>
            <a:endParaRPr lang="en-US">
              <a:solidFill>
                <a:prstClr val="white"/>
              </a:solidFill>
            </a:endParaRPr>
          </a:p>
        </p:txBody>
      </p:sp>
      <p:sp>
        <p:nvSpPr>
          <p:cNvPr id="4" name="Content Placeholder 3"/>
          <p:cNvSpPr>
            <a:spLocks noGrp="1"/>
          </p:cNvSpPr>
          <p:nvPr>
            <p:ph idx="1"/>
          </p:nvPr>
        </p:nvSpPr>
        <p:spPr/>
        <p:txBody>
          <a:bodyPr>
            <a:normAutofit fontScale="92500" lnSpcReduction="20000"/>
          </a:bodyPr>
          <a:lstStyle/>
          <a:p>
            <a:r>
              <a:rPr lang="en-US" sz="4400" dirty="0" smtClean="0"/>
              <a:t>PowerBI Visuals</a:t>
            </a:r>
          </a:p>
          <a:p>
            <a:endParaRPr lang="en-US" sz="4400" dirty="0"/>
          </a:p>
        </p:txBody>
      </p:sp>
    </p:spTree>
    <p:extLst>
      <p:ext uri="{BB962C8B-B14F-4D97-AF65-F5344CB8AC3E}">
        <p14:creationId xmlns:p14="http://schemas.microsoft.com/office/powerpoint/2010/main" val="252135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35</a:t>
            </a:fld>
            <a:endParaRPr lang="en-US" dirty="0"/>
          </a:p>
        </p:txBody>
      </p:sp>
      <p:sp>
        <p:nvSpPr>
          <p:cNvPr id="3" name="Title 2"/>
          <p:cNvSpPr>
            <a:spLocks noGrp="1"/>
          </p:cNvSpPr>
          <p:nvPr>
            <p:ph type="title"/>
          </p:nvPr>
        </p:nvSpPr>
        <p:spPr/>
        <p:txBody>
          <a:bodyPr/>
          <a:lstStyle/>
          <a:p>
            <a:r>
              <a:rPr lang="en-US" dirty="0"/>
              <a:t>Power BI visualizations</a:t>
            </a:r>
            <a:br>
              <a:rPr lang="en-US" dirty="0"/>
            </a:br>
            <a:endParaRPr lang="en-US" dirty="0"/>
          </a:p>
        </p:txBody>
      </p:sp>
      <p:pic>
        <p:nvPicPr>
          <p:cNvPr id="2050" name="Picture 2" descr="https://dpspowerbi.blob.core.windows.net/powerbi-prod-media/powerbi.microsoft.com/en-us/documentation/articles/powerbi-service-visualization-types-for-reports-and-q-and-a/20160524052216/pbi_nancy_viz_ba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32" y="1426324"/>
            <a:ext cx="23050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dpspowerbi.blob.core.windows.net/powerbi-prod-media/powerbi.microsoft.com/en-us/documentation/articles/powerbi-service-visualization-types-for-reports-and-q-and-a/20160524052216/pbi_nancy_viz_co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24" y="3624093"/>
            <a:ext cx="2723874" cy="1325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5824" y="1119086"/>
            <a:ext cx="2834430" cy="369332"/>
          </a:xfrm>
          <a:prstGeom prst="rect">
            <a:avLst/>
          </a:prstGeom>
        </p:spPr>
        <p:txBody>
          <a:bodyPr wrap="none">
            <a:spAutoFit/>
          </a:bodyPr>
          <a:lstStyle/>
          <a:p>
            <a:r>
              <a:rPr lang="en-US" altLang="en-US" b="1" dirty="0">
                <a:solidFill>
                  <a:srgbClr val="000000"/>
                </a:solidFill>
                <a:latin typeface="Segoe UI Condensed"/>
              </a:rPr>
              <a:t>Bar and column charts</a:t>
            </a:r>
            <a:r>
              <a:rPr lang="en-US" altLang="en-US" sz="1400" dirty="0">
                <a:solidFill>
                  <a:srgbClr val="000000"/>
                </a:solidFill>
                <a:latin typeface="Segoe UI Condensed"/>
              </a:rPr>
              <a:t>   </a:t>
            </a:r>
            <a:endParaRPr lang="en-US" dirty="0"/>
          </a:p>
        </p:txBody>
      </p:sp>
      <p:sp>
        <p:nvSpPr>
          <p:cNvPr id="6" name="Rectangle 5"/>
          <p:cNvSpPr/>
          <p:nvPr/>
        </p:nvSpPr>
        <p:spPr>
          <a:xfrm>
            <a:off x="3468559" y="1119086"/>
            <a:ext cx="4651658" cy="369332"/>
          </a:xfrm>
          <a:prstGeom prst="rect">
            <a:avLst/>
          </a:prstGeom>
        </p:spPr>
        <p:txBody>
          <a:bodyPr wrap="none">
            <a:spAutoFit/>
          </a:bodyPr>
          <a:lstStyle/>
          <a:p>
            <a:r>
              <a:rPr lang="en-US" b="1" dirty="0">
                <a:solidFill>
                  <a:srgbClr val="000000"/>
                </a:solidFill>
                <a:latin typeface="Segoe UI Condensed"/>
              </a:rPr>
              <a:t>Basic (Layered) and Stacked Area charts</a:t>
            </a:r>
            <a:endParaRPr lang="en-US" b="1" i="0" dirty="0">
              <a:solidFill>
                <a:srgbClr val="000000"/>
              </a:solidFill>
              <a:effectLst/>
              <a:latin typeface="Segoe UI Condensed"/>
            </a:endParaRPr>
          </a:p>
        </p:txBody>
      </p:sp>
      <p:pic>
        <p:nvPicPr>
          <p:cNvPr id="2056" name="Picture 8" descr="https://dpspowerbi.blob.core.windows.net/powerbi-prod-media/powerbi.microsoft.com/en-us/documentation/articles/powerbi-service-visualization-types-for-reports-and-q-and-a/20160524052216/basicareamap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519" y="1522387"/>
            <a:ext cx="2286000" cy="13716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68559" y="2899937"/>
            <a:ext cx="5151185" cy="430887"/>
          </a:xfrm>
          <a:prstGeom prst="rect">
            <a:avLst/>
          </a:prstGeom>
        </p:spPr>
        <p:txBody>
          <a:bodyPr wrap="square">
            <a:spAutoFit/>
          </a:bodyPr>
          <a:lstStyle/>
          <a:p>
            <a:r>
              <a:rPr lang="en-US" sz="1100" b="1" dirty="0">
                <a:solidFill>
                  <a:srgbClr val="000000"/>
                </a:solidFill>
              </a:rPr>
              <a:t>Tip</a:t>
            </a:r>
            <a:r>
              <a:rPr lang="en-US" sz="1100" dirty="0">
                <a:solidFill>
                  <a:srgbClr val="000000"/>
                </a:solidFill>
              </a:rPr>
              <a:t>: The Basic Area chart is based on the line chart with the area between the axis and line filled in.</a:t>
            </a:r>
            <a:endParaRPr lang="en-US" sz="1100" dirty="0"/>
          </a:p>
        </p:txBody>
      </p:sp>
      <p:pic>
        <p:nvPicPr>
          <p:cNvPr id="2058" name="Picture 10" descr="https://dpspowerbi.blob.core.windows.net/powerbi-prod-media/powerbi.microsoft.com/en-us/documentation/articles/powerbi-service-visualization-types-for-reports-and-q-and-a/20160524052216/pbi_nancy_viz_car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065" y="1654917"/>
            <a:ext cx="1733550"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dpspowerbi.blob.core.windows.net/powerbi-prod-media/powerbi.microsoft.com/en-us/documentation/articles/powerbi-service-visualization-types-for-reports-and-q-and-a/20160524052216/multi-row-c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1065" y="3793799"/>
            <a:ext cx="1428750" cy="8667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348522" y="1041761"/>
            <a:ext cx="2467342" cy="369332"/>
          </a:xfrm>
          <a:prstGeom prst="rect">
            <a:avLst/>
          </a:prstGeom>
        </p:spPr>
        <p:txBody>
          <a:bodyPr wrap="none">
            <a:spAutoFit/>
          </a:bodyPr>
          <a:lstStyle/>
          <a:p>
            <a:r>
              <a:rPr lang="en-US" b="1" dirty="0">
                <a:solidFill>
                  <a:srgbClr val="000000"/>
                </a:solidFill>
                <a:latin typeface="Segoe UI Condensed"/>
              </a:rPr>
              <a:t>Single number cards</a:t>
            </a:r>
            <a:endParaRPr lang="en-US" b="1" i="0" dirty="0">
              <a:solidFill>
                <a:srgbClr val="000000"/>
              </a:solidFill>
              <a:effectLst/>
              <a:latin typeface="Segoe UI Condensed"/>
            </a:endParaRPr>
          </a:p>
        </p:txBody>
      </p:sp>
      <p:sp>
        <p:nvSpPr>
          <p:cNvPr id="10" name="Rectangle 9"/>
          <p:cNvSpPr/>
          <p:nvPr/>
        </p:nvSpPr>
        <p:spPr>
          <a:xfrm>
            <a:off x="8449121" y="3194283"/>
            <a:ext cx="1877437" cy="369332"/>
          </a:xfrm>
          <a:prstGeom prst="rect">
            <a:avLst/>
          </a:prstGeom>
        </p:spPr>
        <p:txBody>
          <a:bodyPr wrap="none">
            <a:spAutoFit/>
          </a:bodyPr>
          <a:lstStyle/>
          <a:p>
            <a:r>
              <a:rPr lang="en-US" b="1" dirty="0">
                <a:solidFill>
                  <a:srgbClr val="000000"/>
                </a:solidFill>
                <a:latin typeface="Segoe UI Condensed"/>
              </a:rPr>
              <a:t>Multi row cards</a:t>
            </a:r>
            <a:endParaRPr lang="en-US" b="1" i="0" dirty="0">
              <a:solidFill>
                <a:srgbClr val="000000"/>
              </a:solidFill>
              <a:effectLst/>
              <a:latin typeface="Segoe UI Condensed"/>
            </a:endParaRPr>
          </a:p>
        </p:txBody>
      </p:sp>
      <p:sp>
        <p:nvSpPr>
          <p:cNvPr id="11" name="Rectangle 12"/>
          <p:cNvSpPr>
            <a:spLocks noChangeArrowheads="1"/>
          </p:cNvSpPr>
          <p:nvPr/>
        </p:nvSpPr>
        <p:spPr bwMode="auto">
          <a:xfrm>
            <a:off x="3557519" y="3372493"/>
            <a:ext cx="4560544" cy="28943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Combo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19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Segoe UI Condensed"/>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n-lt"/>
              </a:rPr>
              <a:t>Tip</a:t>
            </a:r>
            <a:r>
              <a:rPr kumimoji="0" lang="en-US" altLang="en-US" sz="1100" b="0" i="0" u="none" strike="noStrike" cap="none" normalizeH="0" baseline="0" dirty="0" smtClean="0">
                <a:ln>
                  <a:noFill/>
                </a:ln>
                <a:solidFill>
                  <a:srgbClr val="000000"/>
                </a:solidFill>
                <a:effectLst/>
                <a:latin typeface="+mn-lt"/>
              </a:rPr>
              <a:t>: A Combo chart combines a column chart and a line chart.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mn-lt"/>
              </a:rPr>
              <a:t> Choose from </a:t>
            </a:r>
            <a:r>
              <a:rPr kumimoji="0" lang="en-US" altLang="en-US" sz="1100" b="0" i="1" u="none" strike="noStrike" cap="none" normalizeH="0" baseline="0" dirty="0" smtClean="0">
                <a:ln>
                  <a:noFill/>
                </a:ln>
                <a:solidFill>
                  <a:srgbClr val="000000"/>
                </a:solidFill>
                <a:effectLst/>
                <a:latin typeface="+mn-lt"/>
              </a:rPr>
              <a:t>Line and Stacked Column</a:t>
            </a:r>
            <a:r>
              <a:rPr kumimoji="0" lang="en-US" altLang="en-US" sz="1100" b="0" i="0" u="none" strike="noStrike" cap="none" normalizeH="0" baseline="0" dirty="0" smtClean="0">
                <a:ln>
                  <a:noFill/>
                </a:ln>
                <a:solidFill>
                  <a:srgbClr val="000000"/>
                </a:solidFill>
                <a:effectLst/>
                <a:latin typeface="+mn-lt"/>
              </a:rPr>
              <a:t> and </a:t>
            </a:r>
            <a:r>
              <a:rPr kumimoji="0" lang="en-US" altLang="en-US" sz="1100" b="0" i="1" u="none" strike="noStrike" cap="none" normalizeH="0" baseline="0" dirty="0" smtClean="0">
                <a:ln>
                  <a:noFill/>
                </a:ln>
                <a:solidFill>
                  <a:srgbClr val="000000"/>
                </a:solidFill>
                <a:effectLst/>
                <a:latin typeface="+mn-lt"/>
              </a:rPr>
              <a:t>Line and Clustered Column</a:t>
            </a:r>
            <a:r>
              <a:rPr kumimoji="0" lang="en-US" altLang="en-US" sz="1100" b="0" i="0" u="none" strike="noStrike" cap="none" normalizeH="0" baseline="0" dirty="0" smtClean="0">
                <a:ln>
                  <a:noFill/>
                </a:ln>
                <a:solidFill>
                  <a:srgbClr val="000000"/>
                </a:solidFill>
                <a:effectLst/>
                <a:latin typeface="+mn-lt"/>
              </a:rPr>
              <a:t>.</a:t>
            </a:r>
          </a:p>
        </p:txBody>
      </p:sp>
      <p:pic>
        <p:nvPicPr>
          <p:cNvPr id="2061" name="Picture 13" descr="https://dpspowerbi.blob.core.windows.net/powerbi-prod-media/powerbi.microsoft.com/en-us/documentation/articles/powerbi-service-visualization-types-for-reports-and-q-and-a/20160524052216/combo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519" y="3712836"/>
            <a:ext cx="228600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367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36</a:t>
            </a:fld>
            <a:endParaRPr lang="en-US" dirty="0"/>
          </a:p>
        </p:txBody>
      </p:sp>
      <p:sp>
        <p:nvSpPr>
          <p:cNvPr id="3" name="Title 2"/>
          <p:cNvSpPr>
            <a:spLocks noGrp="1"/>
          </p:cNvSpPr>
          <p:nvPr>
            <p:ph type="title"/>
          </p:nvPr>
        </p:nvSpPr>
        <p:spPr>
          <a:xfrm>
            <a:off x="399636" y="368828"/>
            <a:ext cx="11286649" cy="607259"/>
          </a:xfrm>
        </p:spPr>
        <p:txBody>
          <a:bodyPr/>
          <a:lstStyle/>
          <a:p>
            <a:r>
              <a:rPr lang="en-US" dirty="0"/>
              <a:t>Power BI visualizations</a:t>
            </a:r>
            <a:br>
              <a:rPr lang="en-US" dirty="0"/>
            </a:br>
            <a:endParaRPr lang="en-US" dirty="0"/>
          </a:p>
        </p:txBody>
      </p:sp>
      <p:sp>
        <p:nvSpPr>
          <p:cNvPr id="4" name="Rectangle 1"/>
          <p:cNvSpPr>
            <a:spLocks noChangeArrowheads="1"/>
          </p:cNvSpPr>
          <p:nvPr/>
        </p:nvSpPr>
        <p:spPr bwMode="auto">
          <a:xfrm>
            <a:off x="405824" y="829079"/>
            <a:ext cx="3219279" cy="21556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Doughnut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70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Segoe UI Condensed"/>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Segoe UI Condensed"/>
              </a:rPr>
              <a:t>Tip</a:t>
            </a:r>
            <a:r>
              <a:rPr kumimoji="0" lang="en-US" altLang="en-US" sz="1200" b="0" i="0" u="none" strike="noStrike" cap="none" normalizeH="0" baseline="0" dirty="0" smtClean="0">
                <a:ln>
                  <a:noFill/>
                </a:ln>
                <a:solidFill>
                  <a:srgbClr val="000000"/>
                </a:solidFill>
                <a:effectLst/>
                <a:latin typeface="Segoe UI Condensed"/>
              </a:rPr>
              <a:t>: Doughnut charts are similar to Pie charts.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They show the relationship of parts to a whole.</a:t>
            </a:r>
          </a:p>
        </p:txBody>
      </p:sp>
      <p:pic>
        <p:nvPicPr>
          <p:cNvPr id="3074" name="Picture 2" descr="https://dpspowerbi.blob.core.windows.net/powerbi-prod-media/powerbi.microsoft.com/en-us/documentation/articles/powerbi-service-visualization-types-for-reports-and-q-and-a/20160524052216/donut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32" y="1138353"/>
            <a:ext cx="1933575" cy="11239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399636" y="2929876"/>
            <a:ext cx="3231654" cy="6014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000000"/>
              </a:solidFill>
              <a:effectLst/>
              <a:latin typeface="Segoe UI Condensed"/>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Pie charts</a:t>
            </a:r>
            <a:r>
              <a:rPr kumimoji="0" lang="en-US" altLang="en-US" sz="1200" b="0" i="0" u="none" strike="noStrike" cap="none" normalizeH="0" baseline="0" dirty="0" smtClean="0">
                <a:ln>
                  <a:noFill/>
                </a:ln>
                <a:solidFill>
                  <a:srgbClr val="000000"/>
                </a:solidFill>
                <a:effectLst/>
                <a:latin typeface="Segoe UI Condensed"/>
              </a:rPr>
              <a:t>                                                   </a:t>
            </a:r>
          </a:p>
        </p:txBody>
      </p:sp>
      <p:pic>
        <p:nvPicPr>
          <p:cNvPr id="3076" name="Picture 4" descr="https://dpspowerbi.blob.core.windows.net/powerbi-prod-media/powerbi.microsoft.com/en-us/documentation/articles/powerbi-service-visualization-types-for-reports-and-q-and-a/20160524052216/pbi_nancy_viz_pi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32" y="3483579"/>
            <a:ext cx="2305050" cy="25717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3858017" y="913939"/>
            <a:ext cx="3791102" cy="25250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Funnel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06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Segoe UI Condensed"/>
              </a:rPr>
              <a:t>Tip</a:t>
            </a:r>
            <a:r>
              <a:rPr kumimoji="0" lang="en-US" altLang="en-US" sz="1200" b="0" i="0" u="none" strike="noStrike" cap="none" normalizeH="0" baseline="0" dirty="0" smtClean="0">
                <a:ln>
                  <a:noFill/>
                </a:ln>
                <a:solidFill>
                  <a:srgbClr val="000000"/>
                </a:solidFill>
                <a:effectLst/>
                <a:latin typeface="Segoe UI Condensed"/>
              </a:rPr>
              <a:t>: Funnels help visualize a process that has stages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and items flow sequentially from one stage to the next.  </a:t>
            </a:r>
          </a:p>
        </p:txBody>
      </p:sp>
      <p:pic>
        <p:nvPicPr>
          <p:cNvPr id="3078" name="Picture 6" descr="https://dpspowerbi.blob.core.windows.net/powerbi-prod-media/powerbi.microsoft.com/en-us/documentation/articles/powerbi-service-visualization-types-for-reports-and-q-and-a/20160524052216/pbi_nancy_viz_funn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017" y="1113417"/>
            <a:ext cx="2876550" cy="169545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7"/>
          <p:cNvSpPr>
            <a:spLocks noChangeArrowheads="1"/>
          </p:cNvSpPr>
          <p:nvPr/>
        </p:nvSpPr>
        <p:spPr bwMode="auto">
          <a:xfrm>
            <a:off x="3858017" y="3608600"/>
            <a:ext cx="3948197" cy="2448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Gauge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12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Segoe UI Condensed"/>
              </a:rPr>
              <a:t>Tip</a:t>
            </a:r>
            <a:r>
              <a:rPr kumimoji="0" lang="en-US" altLang="en-US" sz="1200" b="0" i="0" u="none" strike="noStrike" cap="none" normalizeH="0" baseline="0" dirty="0" smtClean="0">
                <a:ln>
                  <a:noFill/>
                </a:ln>
                <a:solidFill>
                  <a:srgbClr val="000000"/>
                </a:solidFill>
                <a:effectLst/>
                <a:latin typeface="Segoe UI Condensed"/>
              </a:rPr>
              <a:t>: Displays current status in the context of a goal.</a:t>
            </a:r>
          </a:p>
        </p:txBody>
      </p:sp>
      <p:pic>
        <p:nvPicPr>
          <p:cNvPr id="3080" name="Picture 8" descr="https://dpspowerbi.blob.core.windows.net/powerbi-prod-media/powerbi.microsoft.com/en-us/documentation/articles/powerbi-service-visualization-types-for-reports-and-q-and-a/20160524052216/gauge_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017" y="3951335"/>
            <a:ext cx="3676650" cy="17811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9"/>
          <p:cNvSpPr>
            <a:spLocks noChangeArrowheads="1"/>
          </p:cNvSpPr>
          <p:nvPr/>
        </p:nvSpPr>
        <p:spPr bwMode="auto">
          <a:xfrm>
            <a:off x="8266397" y="3509735"/>
            <a:ext cx="3157916" cy="27558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Line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09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Segoe UI Condensed"/>
              </a:rPr>
              <a:t>Tip</a:t>
            </a:r>
            <a:r>
              <a:rPr kumimoji="0" lang="en-US" altLang="en-US" sz="1200" b="0" i="0" u="none" strike="noStrike" cap="none" normalizeH="0" baseline="0" dirty="0" smtClean="0">
                <a:ln>
                  <a:noFill/>
                </a:ln>
                <a:solidFill>
                  <a:srgbClr val="000000"/>
                </a:solidFill>
                <a:effectLst/>
                <a:latin typeface="Segoe UI Condensed"/>
              </a:rPr>
              <a:t>: emphasize the overall shape of an entire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series of values,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usually over time.</a:t>
            </a:r>
          </a:p>
        </p:txBody>
      </p:sp>
      <p:pic>
        <p:nvPicPr>
          <p:cNvPr id="3082" name="Picture 10" descr="https://dpspowerbi.blob.core.windows.net/powerbi-prod-media/powerbi.microsoft.com/en-us/documentation/articles/powerbi-service-visualization-types-for-reports-and-q-and-a/20160524052216/pbi_nancy_viz_lin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6397" y="3753800"/>
            <a:ext cx="2876550" cy="174307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1"/>
          <p:cNvSpPr>
            <a:spLocks noChangeArrowheads="1"/>
          </p:cNvSpPr>
          <p:nvPr/>
        </p:nvSpPr>
        <p:spPr bwMode="auto">
          <a:xfrm>
            <a:off x="8223534" y="1474903"/>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smtClean="0">
                <a:ln>
                  <a:noFill/>
                </a:ln>
                <a:solidFill>
                  <a:srgbClr val="000000"/>
                </a:solidFill>
                <a:effectLst/>
                <a:latin typeface="Segoe UI Condensed"/>
              </a:rPr>
              <a:t>Matrix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Segoe UI Condensed"/>
              </a:rPr>
              <a:t>  </a:t>
            </a:r>
            <a:r>
              <a:rPr kumimoji="0" lang="en-US" altLang="en-US" sz="7900" b="0" i="0" u="none" strike="noStrike" cap="none" normalizeH="0" baseline="0" smtClean="0">
                <a:ln>
                  <a:noFill/>
                </a:ln>
                <a:solidFill>
                  <a:srgbClr val="000000"/>
                </a:solidFill>
                <a:effectLst/>
                <a:latin typeface="Segoe UI Condensed"/>
              </a:rPr>
              <a:t> </a:t>
            </a:r>
            <a:r>
              <a:rPr kumimoji="0" lang="en-US" altLang="en-US" sz="1200" b="0" i="0" u="none" strike="noStrike" cap="none" normalizeH="0" baseline="0" smtClean="0">
                <a:ln>
                  <a:noFill/>
                </a:ln>
                <a:solidFill>
                  <a:srgbClr val="000000"/>
                </a:solidFill>
                <a:effectLst/>
                <a:latin typeface="Segoe UI Condensed"/>
              </a:rPr>
              <a:t>                                                                  </a:t>
            </a:r>
          </a:p>
        </p:txBody>
      </p:sp>
      <p:pic>
        <p:nvPicPr>
          <p:cNvPr id="3084" name="Picture 12" descr="https://dpspowerbi.blob.core.windows.net/powerbi-prod-media/powerbi.microsoft.com/en-us/documentation/articles/powerbi-service-visualization-types-for-reports-and-q-and-a/20160524052216/matri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534" y="1273508"/>
            <a:ext cx="287655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973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37</a:t>
            </a:fld>
            <a:endParaRPr lang="en-US" dirty="0"/>
          </a:p>
        </p:txBody>
      </p:sp>
      <p:sp>
        <p:nvSpPr>
          <p:cNvPr id="3" name="Title 2"/>
          <p:cNvSpPr>
            <a:spLocks noGrp="1"/>
          </p:cNvSpPr>
          <p:nvPr>
            <p:ph type="title"/>
          </p:nvPr>
        </p:nvSpPr>
        <p:spPr/>
        <p:txBody>
          <a:bodyPr/>
          <a:lstStyle/>
          <a:p>
            <a:r>
              <a:rPr lang="en-US" dirty="0"/>
              <a:t>Power BI visualizations</a:t>
            </a:r>
            <a:br>
              <a:rPr lang="en-US" dirty="0"/>
            </a:br>
            <a:endParaRPr lang="en-US" dirty="0"/>
          </a:p>
        </p:txBody>
      </p:sp>
      <p:pic>
        <p:nvPicPr>
          <p:cNvPr id="4100" name="Picture 4" descr="https://dpspowerbi.blob.core.windows.net/powerbi-prod-media/powerbi.microsoft.com/en-us/documentation/articles/powerbi-service-visualization-types-for-reports-and-q-and-a/20160524052216/pbi-nancy_viz_ma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311" y="1122188"/>
            <a:ext cx="287655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ttps://dpspowerbi.blob.core.windows.net/powerbi-prod-media/powerbi.microsoft.com/en-us/documentation/articles/powerbi-service-visualization-types-for-reports-and-q-and-a/20160524052216/pbi_nancy_viz_filled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11" y="3506327"/>
            <a:ext cx="230505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9311" y="752856"/>
            <a:ext cx="1582484" cy="369332"/>
          </a:xfrm>
          <a:prstGeom prst="rect">
            <a:avLst/>
          </a:prstGeom>
        </p:spPr>
        <p:txBody>
          <a:bodyPr wrap="none">
            <a:spAutoFit/>
          </a:bodyPr>
          <a:lstStyle/>
          <a:p>
            <a:r>
              <a:rPr lang="en-US" b="1" dirty="0">
                <a:solidFill>
                  <a:srgbClr val="000000"/>
                </a:solidFill>
                <a:latin typeface="Segoe UI Condensed"/>
              </a:rPr>
              <a:t>Maps (basic)</a:t>
            </a:r>
            <a:endParaRPr lang="en-US" b="1" i="0" dirty="0">
              <a:solidFill>
                <a:srgbClr val="000000"/>
              </a:solidFill>
              <a:effectLst/>
              <a:latin typeface="Segoe UI Condensed"/>
            </a:endParaRPr>
          </a:p>
        </p:txBody>
      </p:sp>
      <p:sp>
        <p:nvSpPr>
          <p:cNvPr id="8" name="Rectangle 7"/>
          <p:cNvSpPr/>
          <p:nvPr/>
        </p:nvSpPr>
        <p:spPr>
          <a:xfrm>
            <a:off x="579311" y="3136995"/>
            <a:ext cx="2890535" cy="369332"/>
          </a:xfrm>
          <a:prstGeom prst="rect">
            <a:avLst/>
          </a:prstGeom>
        </p:spPr>
        <p:txBody>
          <a:bodyPr wrap="none">
            <a:spAutoFit/>
          </a:bodyPr>
          <a:lstStyle/>
          <a:p>
            <a:r>
              <a:rPr lang="en-US" b="1" dirty="0">
                <a:solidFill>
                  <a:srgbClr val="000000"/>
                </a:solidFill>
                <a:latin typeface="Segoe UI Condensed"/>
              </a:rPr>
              <a:t>Filled Maps (</a:t>
            </a:r>
            <a:r>
              <a:rPr lang="en-US" b="1" dirty="0" err="1">
                <a:solidFill>
                  <a:srgbClr val="000000"/>
                </a:solidFill>
                <a:latin typeface="Segoe UI Condensed"/>
              </a:rPr>
              <a:t>Choropleth</a:t>
            </a:r>
            <a:r>
              <a:rPr lang="en-US" b="1" dirty="0">
                <a:solidFill>
                  <a:srgbClr val="000000"/>
                </a:solidFill>
                <a:latin typeface="Segoe UI Condensed"/>
              </a:rPr>
              <a:t>)</a:t>
            </a:r>
            <a:endParaRPr lang="en-US" b="1" i="0" dirty="0">
              <a:solidFill>
                <a:srgbClr val="000000"/>
              </a:solidFill>
              <a:effectLst/>
              <a:latin typeface="Segoe UI Condensed"/>
            </a:endParaRPr>
          </a:p>
        </p:txBody>
      </p:sp>
      <p:sp>
        <p:nvSpPr>
          <p:cNvPr id="9" name="Rectangle 8"/>
          <p:cNvSpPr/>
          <p:nvPr/>
        </p:nvSpPr>
        <p:spPr>
          <a:xfrm>
            <a:off x="579311" y="5858855"/>
            <a:ext cx="3469219" cy="261610"/>
          </a:xfrm>
          <a:prstGeom prst="rect">
            <a:avLst/>
          </a:prstGeom>
        </p:spPr>
        <p:txBody>
          <a:bodyPr wrap="none">
            <a:spAutoFit/>
          </a:bodyPr>
          <a:lstStyle/>
          <a:p>
            <a:r>
              <a:rPr lang="en-US" sz="1100" b="1" dirty="0">
                <a:solidFill>
                  <a:srgbClr val="000000"/>
                </a:solidFill>
              </a:rPr>
              <a:t>Tip</a:t>
            </a:r>
            <a:r>
              <a:rPr lang="en-US" sz="1100" dirty="0">
                <a:solidFill>
                  <a:srgbClr val="000000"/>
                </a:solidFill>
              </a:rPr>
              <a:t>: The more intense the color, the larger the value.</a:t>
            </a:r>
            <a:endParaRPr lang="en-US" sz="1100" dirty="0"/>
          </a:p>
        </p:txBody>
      </p:sp>
      <p:sp>
        <p:nvSpPr>
          <p:cNvPr id="11" name="Rectangle 8"/>
          <p:cNvSpPr>
            <a:spLocks noChangeArrowheads="1"/>
          </p:cNvSpPr>
          <p:nvPr/>
        </p:nvSpPr>
        <p:spPr bwMode="auto">
          <a:xfrm>
            <a:off x="3982606" y="769634"/>
            <a:ext cx="6628930" cy="24019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rgbClr val="000000"/>
                </a:solidFill>
                <a:effectLst/>
                <a:latin typeface="Segoe UI Condensed"/>
              </a:rPr>
              <a:t>Scatter and Bubble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08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chemeClr val="tx1"/>
              </a:solidFill>
              <a:effectLst/>
            </a:endParaRPr>
          </a:p>
        </p:txBody>
      </p:sp>
      <p:pic>
        <p:nvPicPr>
          <p:cNvPr id="4105" name="Picture 9" descr="https://dpspowerbi.blob.core.windows.net/powerbi-prod-media/powerbi.microsoft.com/en-us/documentation/articles/powerbi-service-visualization-types-for-reports-and-q-and-a/20160524052216/pbi_nancy_viz_bubb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530" y="1049575"/>
            <a:ext cx="2876550" cy="17145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0"/>
          <p:cNvSpPr>
            <a:spLocks noChangeArrowheads="1"/>
          </p:cNvSpPr>
          <p:nvPr/>
        </p:nvSpPr>
        <p:spPr bwMode="auto">
          <a:xfrm>
            <a:off x="4071679" y="3173986"/>
            <a:ext cx="3225392" cy="21249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Slicers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15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p:txBody>
      </p:sp>
      <p:pic>
        <p:nvPicPr>
          <p:cNvPr id="4107" name="Picture 11" descr="https://dpspowerbi.blob.core.windows.net/powerbi-prod-media/powerbi.microsoft.com/en-us/documentation/articles/powerbi-service-visualization-types-for-reports-and-q-and-a/20160524052216/pbi_slic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530" y="3689802"/>
            <a:ext cx="1350634" cy="160909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a:spLocks noChangeArrowheads="1"/>
          </p:cNvSpPr>
          <p:nvPr/>
        </p:nvSpPr>
        <p:spPr bwMode="auto">
          <a:xfrm>
            <a:off x="7669062" y="621128"/>
            <a:ext cx="1266799" cy="26635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Tree Maps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26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p:txBody>
      </p:sp>
      <p:pic>
        <p:nvPicPr>
          <p:cNvPr id="4109" name="Picture 13" descr="https://dpspowerbi.blob.core.windows.net/powerbi-prod-media/powerbi.microsoft.com/en-us/documentation/articles/powerbi-service-visualization-types-for-reports-and-q-and-a/20160524052216/pbi_nancy_viz_tre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9062" y="899593"/>
            <a:ext cx="2840275" cy="19750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4"/>
          <p:cNvSpPr>
            <a:spLocks noChangeArrowheads="1"/>
          </p:cNvSpPr>
          <p:nvPr/>
        </p:nvSpPr>
        <p:spPr bwMode="auto">
          <a:xfrm>
            <a:off x="7669062" y="3146186"/>
            <a:ext cx="2883138" cy="26481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79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000000"/>
                </a:solidFill>
                <a:effectLst/>
                <a:latin typeface="Segoe UI Condensed"/>
              </a:rPr>
              <a:t>Waterfall charts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r>
              <a:rPr kumimoji="0" lang="en-US" altLang="en-US" sz="11300" b="0" i="0" u="none" strike="noStrike" cap="none" normalizeH="0" baseline="0" dirty="0" smtClean="0">
                <a:ln>
                  <a:noFill/>
                </a:ln>
                <a:solidFill>
                  <a:srgbClr val="000000"/>
                </a:solidFill>
                <a:effectLst/>
                <a:latin typeface="Segoe UI Condensed"/>
              </a:rPr>
              <a:t> </a:t>
            </a:r>
            <a:r>
              <a:rPr kumimoji="0" lang="en-US" altLang="en-US" sz="1200" b="0" i="0" u="none" strike="noStrike" cap="none" normalizeH="0" baseline="0" dirty="0" smtClean="0">
                <a:ln>
                  <a:noFill/>
                </a:ln>
                <a:solidFill>
                  <a:srgbClr val="000000"/>
                </a:solidFill>
                <a:effectLst/>
                <a:latin typeface="Segoe UI Condensed"/>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000000"/>
                </a:solidFill>
                <a:effectLst/>
                <a:latin typeface="Segoe UI Condensed"/>
              </a:rPr>
              <a:t>       </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000000"/>
                </a:solidFill>
                <a:effectLst/>
                <a:latin typeface="Segoe UI Condensed"/>
              </a:rPr>
              <a:t>Tip</a:t>
            </a:r>
            <a:r>
              <a:rPr kumimoji="0" lang="en-US" altLang="en-US" sz="1200" b="0" i="0" u="none" strike="noStrike" cap="none" normalizeH="0" baseline="0" dirty="0" smtClean="0">
                <a:ln>
                  <a:noFill/>
                </a:ln>
                <a:solidFill>
                  <a:srgbClr val="000000"/>
                </a:solidFill>
                <a:effectLst/>
                <a:latin typeface="Segoe UI Condensed"/>
              </a:rPr>
              <a:t>: Waterfall charts show a running total as values are added or subtracted.</a:t>
            </a:r>
          </a:p>
        </p:txBody>
      </p:sp>
      <p:pic>
        <p:nvPicPr>
          <p:cNvPr id="4111" name="Picture 15" descr="https://dpspowerbi.blob.core.windows.net/powerbi-prod-media/powerbi.microsoft.com/en-us/documentation/articles/powerbi-service-visualization-types-for-reports-and-q-and-a/20160524052216/waterfallsm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9062" y="3522074"/>
            <a:ext cx="2206458" cy="172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036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38</a:t>
            </a:fld>
            <a:endParaRPr lang="en-US" dirty="0"/>
          </a:p>
        </p:txBody>
      </p:sp>
      <p:sp>
        <p:nvSpPr>
          <p:cNvPr id="3" name="Title 2"/>
          <p:cNvSpPr>
            <a:spLocks noGrp="1"/>
          </p:cNvSpPr>
          <p:nvPr>
            <p:ph type="title"/>
          </p:nvPr>
        </p:nvSpPr>
        <p:spPr/>
        <p:txBody>
          <a:bodyPr/>
          <a:lstStyle/>
          <a:p>
            <a:r>
              <a:rPr lang="en-US" dirty="0" smtClean="0"/>
              <a:t>Visualization Pane</a:t>
            </a:r>
            <a:endParaRPr lang="en-US" dirty="0"/>
          </a:p>
        </p:txBody>
      </p:sp>
      <p:sp>
        <p:nvSpPr>
          <p:cNvPr id="4" name="TextBox 3"/>
          <p:cNvSpPr txBox="1"/>
          <p:nvPr/>
        </p:nvSpPr>
        <p:spPr>
          <a:xfrm>
            <a:off x="3319712" y="1990343"/>
            <a:ext cx="8372761" cy="2554545"/>
          </a:xfrm>
          <a:prstGeom prst="rect">
            <a:avLst/>
          </a:prstGeom>
          <a:noFill/>
        </p:spPr>
        <p:txBody>
          <a:bodyPr wrap="square" rtlCol="0">
            <a:spAutoFit/>
          </a:bodyPr>
          <a:lstStyle/>
          <a:p>
            <a:r>
              <a:rPr lang="en-US" sz="2000" dirty="0" smtClean="0">
                <a:solidFill>
                  <a:schemeClr val="tx2"/>
                </a:solidFill>
              </a:rPr>
              <a:t>This is the pane from where we can pick a visual from stack of numerous classic visuals and custom visuals</a:t>
            </a:r>
            <a:r>
              <a:rPr lang="en-US" sz="2000" dirty="0">
                <a:solidFill>
                  <a:schemeClr val="tx2"/>
                </a:solidFill>
              </a:rPr>
              <a:t>. </a:t>
            </a:r>
            <a:endParaRPr lang="en-US" sz="2000" dirty="0" smtClean="0">
              <a:solidFill>
                <a:schemeClr val="tx2"/>
              </a:solidFill>
            </a:endParaRPr>
          </a:p>
          <a:p>
            <a:endParaRPr lang="en-US" sz="2000" dirty="0" smtClean="0">
              <a:solidFill>
                <a:schemeClr val="tx2"/>
              </a:solidFill>
            </a:endParaRPr>
          </a:p>
          <a:p>
            <a:r>
              <a:rPr lang="en-US" sz="2000" dirty="0" smtClean="0">
                <a:solidFill>
                  <a:schemeClr val="tx2"/>
                </a:solidFill>
              </a:rPr>
              <a:t>Directly </a:t>
            </a:r>
            <a:r>
              <a:rPr lang="en-US" sz="2000" dirty="0">
                <a:solidFill>
                  <a:schemeClr val="tx2"/>
                </a:solidFill>
              </a:rPr>
              <a:t>below the available visualizations are the three icons: the </a:t>
            </a:r>
            <a:r>
              <a:rPr lang="en-US" sz="2000" b="1" dirty="0" smtClean="0">
                <a:solidFill>
                  <a:schemeClr val="tx2"/>
                </a:solidFill>
              </a:rPr>
              <a:t>Fields </a:t>
            </a:r>
            <a:r>
              <a:rPr lang="en-US" sz="2000" dirty="0" smtClean="0">
                <a:solidFill>
                  <a:schemeClr val="tx2"/>
                </a:solidFill>
              </a:rPr>
              <a:t>(</a:t>
            </a:r>
            <a:r>
              <a:rPr lang="en-US" sz="2000" dirty="0">
                <a:solidFill>
                  <a:schemeClr val="tx2"/>
                </a:solidFill>
              </a:rPr>
              <a:t>a stack of bars</a:t>
            </a:r>
            <a:r>
              <a:rPr lang="en-US" sz="2000" dirty="0" smtClean="0">
                <a:solidFill>
                  <a:schemeClr val="tx2"/>
                </a:solidFill>
              </a:rPr>
              <a:t>)</a:t>
            </a:r>
            <a:r>
              <a:rPr lang="en-US" sz="2000" b="1" dirty="0" smtClean="0">
                <a:solidFill>
                  <a:schemeClr val="tx2"/>
                </a:solidFill>
              </a:rPr>
              <a:t>,</a:t>
            </a:r>
            <a:r>
              <a:rPr lang="en-US" sz="2000" dirty="0">
                <a:solidFill>
                  <a:srgbClr val="000000"/>
                </a:solidFill>
              </a:rPr>
              <a:t> </a:t>
            </a:r>
            <a:r>
              <a:rPr lang="en-US" sz="2000" b="1" dirty="0">
                <a:solidFill>
                  <a:srgbClr val="000000"/>
                </a:solidFill>
              </a:rPr>
              <a:t>Format</a:t>
            </a:r>
            <a:r>
              <a:rPr lang="en-US" sz="2000" dirty="0">
                <a:solidFill>
                  <a:schemeClr val="tx2"/>
                </a:solidFill>
              </a:rPr>
              <a:t> (a paintbrush</a:t>
            </a:r>
            <a:r>
              <a:rPr lang="en-US" sz="2000" dirty="0" smtClean="0">
                <a:solidFill>
                  <a:schemeClr val="tx2"/>
                </a:solidFill>
              </a:rPr>
              <a:t>) and </a:t>
            </a:r>
            <a:r>
              <a:rPr lang="en-US" sz="2000" b="1" dirty="0">
                <a:solidFill>
                  <a:schemeClr val="tx2"/>
                </a:solidFill>
              </a:rPr>
              <a:t>Analytics </a:t>
            </a:r>
            <a:r>
              <a:rPr lang="en-US" sz="2000" dirty="0" smtClean="0">
                <a:solidFill>
                  <a:schemeClr val="tx2"/>
                </a:solidFill>
              </a:rPr>
              <a:t>(a magnifying glass) icons</a:t>
            </a:r>
            <a:r>
              <a:rPr lang="en-US" sz="2000" dirty="0">
                <a:solidFill>
                  <a:schemeClr val="tx2"/>
                </a:solidFill>
              </a:rPr>
              <a:t>. The </a:t>
            </a:r>
            <a:r>
              <a:rPr lang="en-US" sz="2000" b="1" dirty="0">
                <a:solidFill>
                  <a:schemeClr val="tx2"/>
                </a:solidFill>
              </a:rPr>
              <a:t>Analytics</a:t>
            </a:r>
            <a:r>
              <a:rPr lang="en-US" sz="2000" dirty="0">
                <a:solidFill>
                  <a:schemeClr val="tx2"/>
                </a:solidFill>
              </a:rPr>
              <a:t>  icon appears only after selecting a visual</a:t>
            </a:r>
            <a:r>
              <a:rPr lang="en-US" sz="2000" dirty="0" smtClean="0">
                <a:solidFill>
                  <a:schemeClr val="tx2"/>
                </a:solidFill>
              </a:rPr>
              <a:t>.</a:t>
            </a:r>
          </a:p>
          <a:p>
            <a:endParaRPr lang="en-US" sz="2000" dirty="0">
              <a:solidFill>
                <a:schemeClr val="tx2"/>
              </a:solidFill>
            </a:endParaRPr>
          </a:p>
          <a:p>
            <a:r>
              <a:rPr lang="en-US" sz="2000" dirty="0" smtClean="0">
                <a:solidFill>
                  <a:schemeClr val="tx2"/>
                </a:solidFill>
              </a:rPr>
              <a:t>We will discuss about each icon in detail in upcoming slides</a:t>
            </a:r>
            <a:endParaRPr lang="en-US" sz="2000" dirty="0">
              <a:solidFill>
                <a:schemeClr val="tx2"/>
              </a:solidFill>
            </a:endParaRPr>
          </a:p>
        </p:txBody>
      </p:sp>
      <p:pic>
        <p:nvPicPr>
          <p:cNvPr id="13" name="Picture 12"/>
          <p:cNvPicPr>
            <a:picLocks noChangeAspect="1"/>
          </p:cNvPicPr>
          <p:nvPr/>
        </p:nvPicPr>
        <p:blipFill>
          <a:blip r:embed="rId2"/>
          <a:stretch>
            <a:fillRect/>
          </a:stretch>
        </p:blipFill>
        <p:spPr>
          <a:xfrm>
            <a:off x="52869" y="1248146"/>
            <a:ext cx="2934171" cy="4038940"/>
          </a:xfrm>
          <a:prstGeom prst="rect">
            <a:avLst/>
          </a:prstGeom>
        </p:spPr>
      </p:pic>
    </p:spTree>
    <p:extLst>
      <p:ext uri="{BB962C8B-B14F-4D97-AF65-F5344CB8AC3E}">
        <p14:creationId xmlns:p14="http://schemas.microsoft.com/office/powerpoint/2010/main" val="42428114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1951" y="1990393"/>
            <a:ext cx="5600480" cy="2031325"/>
          </a:xfrm>
          <a:prstGeom prst="rect">
            <a:avLst/>
          </a:prstGeom>
        </p:spPr>
        <p:txBody>
          <a:bodyPr wrap="square">
            <a:spAutoFit/>
          </a:bodyPr>
          <a:lstStyle/>
          <a:p>
            <a:r>
              <a:rPr lang="en-US" sz="1400" dirty="0" smtClean="0">
                <a:solidFill>
                  <a:srgbClr val="000000"/>
                </a:solidFill>
              </a:rPr>
              <a:t>Commonly available elements under Field icons are:</a:t>
            </a:r>
            <a:endParaRPr lang="en-US" sz="1600" dirty="0" smtClean="0">
              <a:solidFill>
                <a:srgbClr val="000000"/>
              </a:solidFill>
            </a:endParaRPr>
          </a:p>
          <a:p>
            <a:endParaRPr lang="en-US" sz="1400" dirty="0" smtClean="0">
              <a:solidFill>
                <a:srgbClr val="000000"/>
              </a:solidFill>
            </a:endParaRPr>
          </a:p>
          <a:p>
            <a:pPr>
              <a:buFont typeface="Arial" panose="020B0604020202020204" pitchFamily="34" charset="0"/>
              <a:buChar char="•"/>
            </a:pPr>
            <a:r>
              <a:rPr lang="en-US" sz="1400" dirty="0" smtClean="0">
                <a:solidFill>
                  <a:srgbClr val="000000"/>
                </a:solidFill>
              </a:rPr>
              <a:t>Axis</a:t>
            </a:r>
          </a:p>
          <a:p>
            <a:endParaRPr lang="en-US" sz="1400" dirty="0">
              <a:solidFill>
                <a:srgbClr val="000000"/>
              </a:solidFill>
            </a:endParaRPr>
          </a:p>
          <a:p>
            <a:pPr>
              <a:buFont typeface="Arial" panose="020B0604020202020204" pitchFamily="34" charset="0"/>
              <a:buChar char="•"/>
            </a:pPr>
            <a:r>
              <a:rPr lang="en-US" sz="1400" dirty="0" smtClean="0">
                <a:solidFill>
                  <a:srgbClr val="000000"/>
                </a:solidFill>
              </a:rPr>
              <a:t>Legend</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smtClean="0">
                <a:solidFill>
                  <a:srgbClr val="000000"/>
                </a:solidFill>
              </a:rPr>
              <a:t>Values</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smtClean="0">
                <a:solidFill>
                  <a:srgbClr val="000000"/>
                </a:solidFill>
              </a:rPr>
              <a:t>Tooltips</a:t>
            </a:r>
          </a:p>
        </p:txBody>
      </p:sp>
      <p:sp>
        <p:nvSpPr>
          <p:cNvPr id="2" name="Slide Number Placeholder 1"/>
          <p:cNvSpPr>
            <a:spLocks noGrp="1"/>
          </p:cNvSpPr>
          <p:nvPr>
            <p:ph type="sldNum" sz="quarter" idx="12"/>
          </p:nvPr>
        </p:nvSpPr>
        <p:spPr/>
        <p:txBody>
          <a:bodyPr/>
          <a:lstStyle/>
          <a:p>
            <a:fld id="{B32AB80A-78BA-6B42-BA0D-B44ACF890F5A}" type="slidenum">
              <a:rPr lang="en-US" smtClean="0"/>
              <a:t>39</a:t>
            </a:fld>
            <a:endParaRPr lang="en-US" dirty="0"/>
          </a:p>
        </p:txBody>
      </p:sp>
      <p:sp>
        <p:nvSpPr>
          <p:cNvPr id="3" name="Title 2"/>
          <p:cNvSpPr>
            <a:spLocks noGrp="1"/>
          </p:cNvSpPr>
          <p:nvPr>
            <p:ph type="title"/>
          </p:nvPr>
        </p:nvSpPr>
        <p:spPr/>
        <p:txBody>
          <a:bodyPr/>
          <a:lstStyle/>
          <a:p>
            <a:r>
              <a:rPr lang="en-US" dirty="0" smtClean="0"/>
              <a:t>Visualization Pane </a:t>
            </a:r>
            <a:r>
              <a:rPr lang="en-US" dirty="0"/>
              <a:t>- Fields icon </a:t>
            </a:r>
          </a:p>
        </p:txBody>
      </p:sp>
      <p:sp>
        <p:nvSpPr>
          <p:cNvPr id="4" name="TextBox 3"/>
          <p:cNvSpPr txBox="1"/>
          <p:nvPr/>
        </p:nvSpPr>
        <p:spPr>
          <a:xfrm>
            <a:off x="3071951" y="911320"/>
            <a:ext cx="8372761" cy="307777"/>
          </a:xfrm>
          <a:prstGeom prst="rect">
            <a:avLst/>
          </a:prstGeom>
          <a:noFill/>
        </p:spPr>
        <p:txBody>
          <a:bodyPr wrap="square" rtlCol="0">
            <a:spAutoFit/>
          </a:bodyPr>
          <a:lstStyle/>
          <a:p>
            <a:r>
              <a:rPr lang="en-US" sz="1400" dirty="0" smtClean="0">
                <a:solidFill>
                  <a:schemeClr val="tx2"/>
                </a:solidFill>
              </a:rPr>
              <a:t>In the left image the</a:t>
            </a:r>
            <a:r>
              <a:rPr lang="en-US" sz="1400" dirty="0">
                <a:solidFill>
                  <a:schemeClr val="tx2"/>
                </a:solidFill>
              </a:rPr>
              <a:t> </a:t>
            </a:r>
            <a:r>
              <a:rPr lang="en-US" sz="1400" b="1" dirty="0">
                <a:solidFill>
                  <a:schemeClr val="tx2"/>
                </a:solidFill>
              </a:rPr>
              <a:t>Fields</a:t>
            </a:r>
            <a:r>
              <a:rPr lang="en-US" sz="1400" dirty="0">
                <a:solidFill>
                  <a:schemeClr val="tx2"/>
                </a:solidFill>
              </a:rPr>
              <a:t> icon is selected, indicated by a yellow bar below the icon.</a:t>
            </a:r>
          </a:p>
        </p:txBody>
      </p:sp>
      <p:sp>
        <p:nvSpPr>
          <p:cNvPr id="5" name="Rectangle 4"/>
          <p:cNvSpPr/>
          <p:nvPr/>
        </p:nvSpPr>
        <p:spPr>
          <a:xfrm>
            <a:off x="3071951" y="1343135"/>
            <a:ext cx="6096000" cy="523220"/>
          </a:xfrm>
          <a:prstGeom prst="rect">
            <a:avLst/>
          </a:prstGeom>
        </p:spPr>
        <p:txBody>
          <a:bodyPr>
            <a:spAutoFit/>
          </a:bodyPr>
          <a:lstStyle/>
          <a:p>
            <a:r>
              <a:rPr lang="en-US" sz="1400" dirty="0" smtClean="0">
                <a:solidFill>
                  <a:srgbClr val="000000"/>
                </a:solidFill>
              </a:rPr>
              <a:t>Respective values for </a:t>
            </a:r>
            <a:r>
              <a:rPr lang="en-US" sz="1400" dirty="0">
                <a:solidFill>
                  <a:srgbClr val="000000"/>
                </a:solidFill>
              </a:rPr>
              <a:t>f</a:t>
            </a:r>
            <a:r>
              <a:rPr lang="en-US" sz="1400" dirty="0" smtClean="0">
                <a:solidFill>
                  <a:srgbClr val="000000"/>
                </a:solidFill>
              </a:rPr>
              <a:t>ields has to be dragged and dropped in the respective place.</a:t>
            </a:r>
            <a:endParaRPr lang="en-US" sz="1600" dirty="0"/>
          </a:p>
        </p:txBody>
      </p:sp>
      <p:pic>
        <p:nvPicPr>
          <p:cNvPr id="9" name="Picture 8"/>
          <p:cNvPicPr>
            <a:picLocks noChangeAspect="1"/>
          </p:cNvPicPr>
          <p:nvPr/>
        </p:nvPicPr>
        <p:blipFill>
          <a:blip r:embed="rId2"/>
          <a:stretch>
            <a:fillRect/>
          </a:stretch>
        </p:blipFill>
        <p:spPr>
          <a:xfrm>
            <a:off x="366741" y="920359"/>
            <a:ext cx="2457450" cy="5067300"/>
          </a:xfrm>
          <a:prstGeom prst="rect">
            <a:avLst/>
          </a:prstGeom>
        </p:spPr>
      </p:pic>
      <p:sp>
        <p:nvSpPr>
          <p:cNvPr id="14" name="Rectangle 13"/>
          <p:cNvSpPr/>
          <p:nvPr/>
        </p:nvSpPr>
        <p:spPr>
          <a:xfrm>
            <a:off x="3071951" y="4909062"/>
            <a:ext cx="4460511" cy="584775"/>
          </a:xfrm>
          <a:prstGeom prst="rect">
            <a:avLst/>
          </a:prstGeom>
        </p:spPr>
        <p:txBody>
          <a:bodyPr wrap="square">
            <a:spAutoFit/>
          </a:bodyPr>
          <a:lstStyle/>
          <a:p>
            <a:r>
              <a:rPr lang="en-US" sz="1600" dirty="0" smtClean="0">
                <a:solidFill>
                  <a:srgbClr val="000000"/>
                </a:solidFill>
              </a:rPr>
              <a:t>Note: The </a:t>
            </a:r>
            <a:r>
              <a:rPr lang="en-US" sz="1600" dirty="0">
                <a:solidFill>
                  <a:srgbClr val="000000"/>
                </a:solidFill>
              </a:rPr>
              <a:t>available </a:t>
            </a:r>
            <a:r>
              <a:rPr lang="en-US" sz="1600" dirty="0" smtClean="0">
                <a:solidFill>
                  <a:srgbClr val="000000"/>
                </a:solidFill>
              </a:rPr>
              <a:t>options vary </a:t>
            </a:r>
            <a:r>
              <a:rPr lang="en-US" sz="1600" dirty="0">
                <a:solidFill>
                  <a:srgbClr val="000000"/>
                </a:solidFill>
              </a:rPr>
              <a:t>depending on the type of visual </a:t>
            </a:r>
            <a:r>
              <a:rPr lang="en-US" sz="1600" dirty="0" smtClean="0">
                <a:solidFill>
                  <a:srgbClr val="000000"/>
                </a:solidFill>
              </a:rPr>
              <a:t>that has been selected</a:t>
            </a:r>
            <a:r>
              <a:rPr lang="en-US" sz="1600" dirty="0">
                <a:solidFill>
                  <a:srgbClr val="000000"/>
                </a:solidFill>
              </a:rPr>
              <a:t>.</a:t>
            </a:r>
            <a:endParaRPr lang="en-US" sz="1600" dirty="0"/>
          </a:p>
        </p:txBody>
      </p:sp>
      <p:pic>
        <p:nvPicPr>
          <p:cNvPr id="11" name="Picture 10"/>
          <p:cNvPicPr>
            <a:picLocks noChangeAspect="1"/>
          </p:cNvPicPr>
          <p:nvPr/>
        </p:nvPicPr>
        <p:blipFill>
          <a:blip r:embed="rId3"/>
          <a:stretch>
            <a:fillRect/>
          </a:stretch>
        </p:blipFill>
        <p:spPr>
          <a:xfrm>
            <a:off x="7339322" y="1800154"/>
            <a:ext cx="4448175" cy="3886200"/>
          </a:xfrm>
          <a:prstGeom prst="rect">
            <a:avLst/>
          </a:prstGeom>
        </p:spPr>
      </p:pic>
    </p:spTree>
    <p:extLst>
      <p:ext uri="{BB962C8B-B14F-4D97-AF65-F5344CB8AC3E}">
        <p14:creationId xmlns:p14="http://schemas.microsoft.com/office/powerpoint/2010/main" val="1438857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4</a:t>
            </a:fld>
            <a:endParaRPr lang="en-US">
              <a:solidFill>
                <a:prstClr val="white"/>
              </a:solidFill>
            </a:endParaRPr>
          </a:p>
        </p:txBody>
      </p:sp>
      <p:pic>
        <p:nvPicPr>
          <p:cNvPr id="3074" name="Picture 2" descr="https://msdnshared.blob.core.windows.net/media/MSDNBlogsFS/prod.evol.blogs.msdn.com/CommunityServer.Blogs.Components.WeblogFiles/00/00/01/67/94/2555.CA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16" y="179845"/>
            <a:ext cx="11804069" cy="597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7151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19711" y="1578747"/>
            <a:ext cx="5600480" cy="4031873"/>
          </a:xfrm>
          <a:prstGeom prst="rect">
            <a:avLst/>
          </a:prstGeom>
        </p:spPr>
        <p:txBody>
          <a:bodyPr wrap="square">
            <a:spAutoFit/>
          </a:bodyPr>
          <a:lstStyle/>
          <a:p>
            <a:r>
              <a:rPr lang="en-US" sz="1400" dirty="0">
                <a:solidFill>
                  <a:srgbClr val="000000"/>
                </a:solidFill>
              </a:rPr>
              <a:t>You can customize many elements of each </a:t>
            </a:r>
            <a:r>
              <a:rPr lang="en-US" sz="1400" dirty="0" smtClean="0">
                <a:solidFill>
                  <a:srgbClr val="000000"/>
                </a:solidFill>
              </a:rPr>
              <a:t>visualization such as</a:t>
            </a:r>
            <a:r>
              <a:rPr lang="en-US" sz="1600" dirty="0" smtClean="0">
                <a:solidFill>
                  <a:srgbClr val="000000"/>
                </a:solidFill>
              </a:rPr>
              <a:t>:</a:t>
            </a:r>
          </a:p>
          <a:p>
            <a:endParaRPr lang="en-US" sz="1600" dirty="0">
              <a:solidFill>
                <a:srgbClr val="000000"/>
              </a:solidFill>
            </a:endParaRPr>
          </a:p>
          <a:p>
            <a:pPr>
              <a:buFont typeface="Arial" panose="020B0604020202020204" pitchFamily="34" charset="0"/>
              <a:buChar char="•"/>
            </a:pPr>
            <a:r>
              <a:rPr lang="en-US" sz="1400" dirty="0" smtClean="0">
                <a:solidFill>
                  <a:srgbClr val="000000"/>
                </a:solidFill>
              </a:rPr>
              <a:t>Legend</a:t>
            </a:r>
          </a:p>
          <a:p>
            <a:endParaRPr lang="en-US" sz="1400" dirty="0">
              <a:solidFill>
                <a:srgbClr val="000000"/>
              </a:solidFill>
            </a:endParaRPr>
          </a:p>
          <a:p>
            <a:pPr>
              <a:buFont typeface="Arial" panose="020B0604020202020204" pitchFamily="34" charset="0"/>
              <a:buChar char="•"/>
            </a:pPr>
            <a:r>
              <a:rPr lang="en-US" sz="1400" dirty="0" smtClean="0">
                <a:solidFill>
                  <a:srgbClr val="000000"/>
                </a:solidFill>
              </a:rPr>
              <a:t>X-Axis</a:t>
            </a:r>
          </a:p>
          <a:p>
            <a:endParaRPr lang="en-US" sz="1400" dirty="0">
              <a:solidFill>
                <a:srgbClr val="000000"/>
              </a:solidFill>
            </a:endParaRPr>
          </a:p>
          <a:p>
            <a:pPr>
              <a:buFont typeface="Arial" panose="020B0604020202020204" pitchFamily="34" charset="0"/>
              <a:buChar char="•"/>
            </a:pPr>
            <a:r>
              <a:rPr lang="en-US" sz="1400" dirty="0" smtClean="0">
                <a:solidFill>
                  <a:srgbClr val="000000"/>
                </a:solidFill>
              </a:rPr>
              <a:t>Y-Axis</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a:solidFill>
                  <a:srgbClr val="000000"/>
                </a:solidFill>
              </a:rPr>
              <a:t>Data </a:t>
            </a:r>
            <a:r>
              <a:rPr lang="en-US" sz="1400" dirty="0" smtClean="0">
                <a:solidFill>
                  <a:srgbClr val="000000"/>
                </a:solidFill>
              </a:rPr>
              <a:t>Colors</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a:solidFill>
                  <a:srgbClr val="000000"/>
                </a:solidFill>
              </a:rPr>
              <a:t>Data </a:t>
            </a:r>
            <a:r>
              <a:rPr lang="en-US" sz="1400" dirty="0" smtClean="0">
                <a:solidFill>
                  <a:srgbClr val="000000"/>
                </a:solidFill>
              </a:rPr>
              <a:t>Labels</a:t>
            </a:r>
          </a:p>
          <a:p>
            <a:endParaRPr lang="en-US" sz="1400" dirty="0" smtClean="0">
              <a:solidFill>
                <a:srgbClr val="000000"/>
              </a:solidFill>
            </a:endParaRPr>
          </a:p>
          <a:p>
            <a:pPr>
              <a:buFont typeface="Arial" panose="020B0604020202020204" pitchFamily="34" charset="0"/>
              <a:buChar char="•"/>
            </a:pPr>
            <a:r>
              <a:rPr lang="en-US" sz="1400" dirty="0">
                <a:solidFill>
                  <a:srgbClr val="000000"/>
                </a:solidFill>
              </a:rPr>
              <a:t>Category Labels</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a:solidFill>
                  <a:srgbClr val="000000"/>
                </a:solidFill>
              </a:rPr>
              <a:t>Title</a:t>
            </a:r>
          </a:p>
          <a:p>
            <a:pPr>
              <a:buFont typeface="Arial" panose="020B0604020202020204" pitchFamily="34" charset="0"/>
              <a:buChar char="•"/>
            </a:pPr>
            <a:endParaRPr lang="en-US" sz="1400" dirty="0">
              <a:solidFill>
                <a:srgbClr val="000000"/>
              </a:solidFill>
            </a:endParaRPr>
          </a:p>
          <a:p>
            <a:pPr>
              <a:buFont typeface="Arial" panose="020B0604020202020204" pitchFamily="34" charset="0"/>
              <a:buChar char="•"/>
            </a:pPr>
            <a:r>
              <a:rPr lang="en-US" sz="1400" dirty="0">
                <a:solidFill>
                  <a:srgbClr val="000000"/>
                </a:solidFill>
              </a:rPr>
              <a:t>Background and many more</a:t>
            </a:r>
          </a:p>
          <a:p>
            <a:pPr>
              <a:buFont typeface="Arial" panose="020B0604020202020204" pitchFamily="34" charset="0"/>
              <a:buChar char="•"/>
            </a:pPr>
            <a:endParaRPr lang="en-US" sz="1400" dirty="0" smtClean="0">
              <a:solidFill>
                <a:srgbClr val="000000"/>
              </a:solidFill>
            </a:endParaRPr>
          </a:p>
        </p:txBody>
      </p:sp>
      <p:sp>
        <p:nvSpPr>
          <p:cNvPr id="2" name="Slide Number Placeholder 1"/>
          <p:cNvSpPr>
            <a:spLocks noGrp="1"/>
          </p:cNvSpPr>
          <p:nvPr>
            <p:ph type="sldNum" sz="quarter" idx="12"/>
          </p:nvPr>
        </p:nvSpPr>
        <p:spPr/>
        <p:txBody>
          <a:bodyPr/>
          <a:lstStyle/>
          <a:p>
            <a:fld id="{B32AB80A-78BA-6B42-BA0D-B44ACF890F5A}" type="slidenum">
              <a:rPr lang="en-US" smtClean="0"/>
              <a:t>40</a:t>
            </a:fld>
            <a:endParaRPr lang="en-US" dirty="0"/>
          </a:p>
        </p:txBody>
      </p:sp>
      <p:sp>
        <p:nvSpPr>
          <p:cNvPr id="3" name="Title 2"/>
          <p:cNvSpPr>
            <a:spLocks noGrp="1"/>
          </p:cNvSpPr>
          <p:nvPr>
            <p:ph type="title"/>
          </p:nvPr>
        </p:nvSpPr>
        <p:spPr/>
        <p:txBody>
          <a:bodyPr/>
          <a:lstStyle/>
          <a:p>
            <a:r>
              <a:rPr lang="en-US" dirty="0" smtClean="0"/>
              <a:t>Visualization Pane – Format icon</a:t>
            </a:r>
            <a:endParaRPr lang="en-US" dirty="0"/>
          </a:p>
        </p:txBody>
      </p:sp>
      <p:sp>
        <p:nvSpPr>
          <p:cNvPr id="5" name="Rectangle 4"/>
          <p:cNvSpPr/>
          <p:nvPr/>
        </p:nvSpPr>
        <p:spPr>
          <a:xfrm>
            <a:off x="3319711" y="932059"/>
            <a:ext cx="6096000" cy="553998"/>
          </a:xfrm>
          <a:prstGeom prst="rect">
            <a:avLst/>
          </a:prstGeom>
        </p:spPr>
        <p:txBody>
          <a:bodyPr>
            <a:spAutoFit/>
          </a:bodyPr>
          <a:lstStyle/>
          <a:p>
            <a:r>
              <a:rPr lang="en-US" sz="1400" dirty="0">
                <a:solidFill>
                  <a:srgbClr val="000000"/>
                </a:solidFill>
              </a:rPr>
              <a:t>When you select </a:t>
            </a:r>
            <a:r>
              <a:rPr lang="en-US" sz="1400" b="1" dirty="0">
                <a:solidFill>
                  <a:srgbClr val="000000"/>
                </a:solidFill>
              </a:rPr>
              <a:t>Format</a:t>
            </a:r>
            <a:r>
              <a:rPr lang="en-US" sz="1400" dirty="0">
                <a:solidFill>
                  <a:srgbClr val="000000"/>
                </a:solidFill>
              </a:rPr>
              <a:t>, the area below the icon displays the color and axis customizations available for the currently selected visualization</a:t>
            </a:r>
            <a:r>
              <a:rPr lang="en-US" sz="1600" dirty="0">
                <a:solidFill>
                  <a:srgbClr val="000000"/>
                </a:solidFill>
              </a:rPr>
              <a:t>.</a:t>
            </a:r>
            <a:endParaRPr lang="en-US" sz="1600" dirty="0"/>
          </a:p>
        </p:txBody>
      </p:sp>
      <p:sp>
        <p:nvSpPr>
          <p:cNvPr id="8" name="Rectangle 7"/>
          <p:cNvSpPr/>
          <p:nvPr/>
        </p:nvSpPr>
        <p:spPr>
          <a:xfrm>
            <a:off x="7022606" y="4892137"/>
            <a:ext cx="4460511" cy="830997"/>
          </a:xfrm>
          <a:prstGeom prst="rect">
            <a:avLst/>
          </a:prstGeom>
        </p:spPr>
        <p:txBody>
          <a:bodyPr wrap="square">
            <a:spAutoFit/>
          </a:bodyPr>
          <a:lstStyle/>
          <a:p>
            <a:r>
              <a:rPr lang="en-US" sz="1600" dirty="0" smtClean="0">
                <a:solidFill>
                  <a:srgbClr val="000000"/>
                </a:solidFill>
              </a:rPr>
              <a:t>Note: The </a:t>
            </a:r>
            <a:r>
              <a:rPr lang="en-US" sz="1600" dirty="0">
                <a:solidFill>
                  <a:srgbClr val="000000"/>
                </a:solidFill>
              </a:rPr>
              <a:t>available options for cosmetic changes to your visual vary depending on the type of visual you have selected.</a:t>
            </a:r>
            <a:endParaRPr lang="en-US" sz="1600" dirty="0"/>
          </a:p>
        </p:txBody>
      </p:sp>
      <p:pic>
        <p:nvPicPr>
          <p:cNvPr id="9" name="Picture 8"/>
          <p:cNvPicPr>
            <a:picLocks noChangeAspect="1"/>
          </p:cNvPicPr>
          <p:nvPr/>
        </p:nvPicPr>
        <p:blipFill>
          <a:blip r:embed="rId2"/>
          <a:stretch>
            <a:fillRect/>
          </a:stretch>
        </p:blipFill>
        <p:spPr>
          <a:xfrm>
            <a:off x="209794" y="932059"/>
            <a:ext cx="2777246" cy="4791075"/>
          </a:xfrm>
          <a:prstGeom prst="rect">
            <a:avLst/>
          </a:prstGeom>
        </p:spPr>
      </p:pic>
    </p:spTree>
    <p:extLst>
      <p:ext uri="{BB962C8B-B14F-4D97-AF65-F5344CB8AC3E}">
        <p14:creationId xmlns:p14="http://schemas.microsoft.com/office/powerpoint/2010/main" val="28058668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41</a:t>
            </a:fld>
            <a:endParaRPr lang="en-US" dirty="0"/>
          </a:p>
        </p:txBody>
      </p:sp>
      <p:sp>
        <p:nvSpPr>
          <p:cNvPr id="3" name="Title 2"/>
          <p:cNvSpPr>
            <a:spLocks noGrp="1"/>
          </p:cNvSpPr>
          <p:nvPr>
            <p:ph type="title"/>
          </p:nvPr>
        </p:nvSpPr>
        <p:spPr/>
        <p:txBody>
          <a:bodyPr/>
          <a:lstStyle/>
          <a:p>
            <a:r>
              <a:rPr lang="en-US" dirty="0"/>
              <a:t>Visualization Pane</a:t>
            </a:r>
          </a:p>
        </p:txBody>
      </p:sp>
      <p:pic>
        <p:nvPicPr>
          <p:cNvPr id="6146" name="Picture 2" descr="https://dpspowerbi.blob.core.windows.net/powerbi-prod-media/powerbi.microsoft.com/en-us/documentation/articles/powerbi-service-getting-started-with-color-formatting-and-axis-properties/20160601040437/gettingstartedcolor_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2" y="1399383"/>
            <a:ext cx="3473360" cy="25093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3800" y="967135"/>
            <a:ext cx="2424703" cy="369332"/>
          </a:xfrm>
          <a:prstGeom prst="rect">
            <a:avLst/>
          </a:prstGeom>
        </p:spPr>
        <p:txBody>
          <a:bodyPr wrap="none">
            <a:spAutoFit/>
          </a:bodyPr>
          <a:lstStyle/>
          <a:p>
            <a:r>
              <a:rPr lang="en-US" b="1" dirty="0">
                <a:solidFill>
                  <a:srgbClr val="000000"/>
                </a:solidFill>
                <a:latin typeface="Segoe UI Condensed"/>
              </a:rPr>
              <a:t>Working with Colors</a:t>
            </a:r>
            <a:endParaRPr lang="en-US" b="1" i="0" dirty="0">
              <a:solidFill>
                <a:srgbClr val="000000"/>
              </a:solidFill>
              <a:effectLst/>
              <a:latin typeface="Segoe UI Condensed"/>
            </a:endParaRPr>
          </a:p>
        </p:txBody>
      </p:sp>
      <p:pic>
        <p:nvPicPr>
          <p:cNvPr id="6148" name="Picture 4" descr="https://dpspowerbi.blob.core.windows.net/powerbi-prod-media/powerbi.microsoft.com/en-us/documentation/articles/powerbi-service-getting-started-with-color-formatting-and-axis-properties/20160601040437/gettingstartedcolor_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48" y="1295301"/>
            <a:ext cx="3543112" cy="31644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85231" y="880867"/>
            <a:ext cx="2997359" cy="369332"/>
          </a:xfrm>
          <a:prstGeom prst="rect">
            <a:avLst/>
          </a:prstGeom>
        </p:spPr>
        <p:txBody>
          <a:bodyPr wrap="none">
            <a:spAutoFit/>
          </a:bodyPr>
          <a:lstStyle/>
          <a:p>
            <a:r>
              <a:rPr lang="en-US" b="1" dirty="0">
                <a:solidFill>
                  <a:srgbClr val="000000"/>
                </a:solidFill>
                <a:latin typeface="Segoe UI Condensed"/>
              </a:rPr>
              <a:t>Changing Axis Properties</a:t>
            </a:r>
            <a:endParaRPr lang="en-US" b="1" i="0" dirty="0">
              <a:solidFill>
                <a:srgbClr val="000000"/>
              </a:solidFill>
              <a:effectLst/>
              <a:latin typeface="Segoe UI Condensed"/>
            </a:endParaRPr>
          </a:p>
        </p:txBody>
      </p:sp>
      <p:sp>
        <p:nvSpPr>
          <p:cNvPr id="9" name="Rectangle 8"/>
          <p:cNvSpPr/>
          <p:nvPr/>
        </p:nvSpPr>
        <p:spPr>
          <a:xfrm>
            <a:off x="473800" y="4095052"/>
            <a:ext cx="2852063" cy="369332"/>
          </a:xfrm>
          <a:prstGeom prst="rect">
            <a:avLst/>
          </a:prstGeom>
        </p:spPr>
        <p:txBody>
          <a:bodyPr wrap="none">
            <a:spAutoFit/>
          </a:bodyPr>
          <a:lstStyle/>
          <a:p>
            <a:r>
              <a:rPr lang="en-US" b="1" dirty="0" smtClean="0">
                <a:solidFill>
                  <a:srgbClr val="000000"/>
                </a:solidFill>
                <a:latin typeface="Segoe UI Condensed"/>
              </a:rPr>
              <a:t>Changing Colors Theme</a:t>
            </a:r>
            <a:endParaRPr lang="en-US" b="1" i="0" dirty="0">
              <a:solidFill>
                <a:srgbClr val="000000"/>
              </a:solidFill>
              <a:effectLst/>
              <a:latin typeface="Segoe UI Condensed"/>
            </a:endParaRPr>
          </a:p>
        </p:txBody>
      </p:sp>
      <p:pic>
        <p:nvPicPr>
          <p:cNvPr id="7" name="Picture 6"/>
          <p:cNvPicPr>
            <a:picLocks noChangeAspect="1"/>
          </p:cNvPicPr>
          <p:nvPr/>
        </p:nvPicPr>
        <p:blipFill>
          <a:blip r:embed="rId4"/>
          <a:stretch>
            <a:fillRect/>
          </a:stretch>
        </p:blipFill>
        <p:spPr>
          <a:xfrm>
            <a:off x="473800" y="4551337"/>
            <a:ext cx="9115425" cy="1647825"/>
          </a:xfrm>
          <a:prstGeom prst="rect">
            <a:avLst/>
          </a:prstGeom>
        </p:spPr>
      </p:pic>
      <p:cxnSp>
        <p:nvCxnSpPr>
          <p:cNvPr id="11" name="Straight Arrow Connector 10"/>
          <p:cNvCxnSpPr/>
          <p:nvPr/>
        </p:nvCxnSpPr>
        <p:spPr>
          <a:xfrm flipH="1">
            <a:off x="5272999" y="937522"/>
            <a:ext cx="2" cy="334219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8610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19711" y="2149524"/>
            <a:ext cx="5600480" cy="3877985"/>
          </a:xfrm>
          <a:prstGeom prst="rect">
            <a:avLst/>
          </a:prstGeom>
        </p:spPr>
        <p:txBody>
          <a:bodyPr wrap="square">
            <a:spAutoFit/>
          </a:bodyPr>
          <a:lstStyle/>
          <a:p>
            <a:r>
              <a:rPr lang="en-US" sz="1600" dirty="0" smtClean="0">
                <a:solidFill>
                  <a:srgbClr val="000000"/>
                </a:solidFill>
              </a:rPr>
              <a:t>With </a:t>
            </a:r>
            <a:r>
              <a:rPr lang="en-US" sz="1600" dirty="0">
                <a:solidFill>
                  <a:srgbClr val="000000"/>
                </a:solidFill>
              </a:rPr>
              <a:t>the Analytics pane, you can create the following types of dynamic reference lines </a:t>
            </a:r>
            <a:endParaRPr lang="en-US" sz="1600" dirty="0" smtClean="0">
              <a:solidFill>
                <a:srgbClr val="000000"/>
              </a:solidFill>
            </a:endParaRPr>
          </a:p>
          <a:p>
            <a:endParaRPr lang="en-US" sz="1600" dirty="0" smtClean="0">
              <a:solidFill>
                <a:srgbClr val="000000"/>
              </a:solidFill>
            </a:endParaRPr>
          </a:p>
          <a:p>
            <a:pPr marL="285750" indent="-285750">
              <a:buFont typeface="Arial" panose="020B0604020202020204" pitchFamily="34" charset="0"/>
              <a:buChar char="•"/>
            </a:pPr>
            <a:r>
              <a:rPr lang="en-US" sz="1400" dirty="0" smtClean="0">
                <a:solidFill>
                  <a:srgbClr val="000000"/>
                </a:solidFill>
              </a:rPr>
              <a:t>X-Axis </a:t>
            </a:r>
            <a:r>
              <a:rPr lang="en-US" sz="1400" dirty="0">
                <a:solidFill>
                  <a:srgbClr val="000000"/>
                </a:solidFill>
              </a:rPr>
              <a:t>constant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Y-Axis constant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Min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Max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Average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Median </a:t>
            </a:r>
            <a:r>
              <a:rPr lang="en-US" sz="1400" dirty="0" smtClean="0">
                <a:solidFill>
                  <a:srgbClr val="000000"/>
                </a:solidFill>
              </a:rPr>
              <a:t>line</a:t>
            </a:r>
          </a:p>
          <a:p>
            <a:pPr marL="285750" indent="-285750">
              <a:buFont typeface="Arial" panose="020B0604020202020204" pitchFamily="34" charset="0"/>
              <a:buChar char="•"/>
            </a:pPr>
            <a:endParaRPr lang="en-US" sz="1400" dirty="0">
              <a:solidFill>
                <a:srgbClr val="000000"/>
              </a:solidFill>
            </a:endParaRPr>
          </a:p>
          <a:p>
            <a:pPr marL="285750" indent="-285750">
              <a:buFont typeface="Arial" panose="020B0604020202020204" pitchFamily="34" charset="0"/>
              <a:buChar char="•"/>
            </a:pPr>
            <a:r>
              <a:rPr lang="en-US" sz="1400" dirty="0">
                <a:solidFill>
                  <a:srgbClr val="000000"/>
                </a:solidFill>
              </a:rPr>
              <a:t>Percentile line</a:t>
            </a:r>
          </a:p>
          <a:p>
            <a:endParaRPr lang="en-US" sz="1600" dirty="0">
              <a:solidFill>
                <a:srgbClr val="000000"/>
              </a:solidFill>
            </a:endParaRPr>
          </a:p>
        </p:txBody>
      </p:sp>
      <p:sp>
        <p:nvSpPr>
          <p:cNvPr id="2" name="Slide Number Placeholder 1"/>
          <p:cNvSpPr>
            <a:spLocks noGrp="1"/>
          </p:cNvSpPr>
          <p:nvPr>
            <p:ph type="sldNum" sz="quarter" idx="12"/>
          </p:nvPr>
        </p:nvSpPr>
        <p:spPr/>
        <p:txBody>
          <a:bodyPr/>
          <a:lstStyle/>
          <a:p>
            <a:fld id="{B32AB80A-78BA-6B42-BA0D-B44ACF890F5A}" type="slidenum">
              <a:rPr lang="en-US" smtClean="0"/>
              <a:t>42</a:t>
            </a:fld>
            <a:endParaRPr lang="en-US" dirty="0"/>
          </a:p>
        </p:txBody>
      </p:sp>
      <p:sp>
        <p:nvSpPr>
          <p:cNvPr id="3" name="Title 2"/>
          <p:cNvSpPr>
            <a:spLocks noGrp="1"/>
          </p:cNvSpPr>
          <p:nvPr>
            <p:ph type="title"/>
          </p:nvPr>
        </p:nvSpPr>
        <p:spPr/>
        <p:txBody>
          <a:bodyPr/>
          <a:lstStyle/>
          <a:p>
            <a:r>
              <a:rPr lang="en-US" dirty="0" smtClean="0"/>
              <a:t>Visualization Pane </a:t>
            </a:r>
            <a:r>
              <a:rPr lang="en-US" dirty="0"/>
              <a:t>– Analytics  icon </a:t>
            </a:r>
          </a:p>
        </p:txBody>
      </p:sp>
      <p:sp>
        <p:nvSpPr>
          <p:cNvPr id="5" name="Rectangle 4"/>
          <p:cNvSpPr/>
          <p:nvPr/>
        </p:nvSpPr>
        <p:spPr>
          <a:xfrm>
            <a:off x="3319711" y="932059"/>
            <a:ext cx="8163406" cy="1077218"/>
          </a:xfrm>
          <a:prstGeom prst="rect">
            <a:avLst/>
          </a:prstGeom>
        </p:spPr>
        <p:txBody>
          <a:bodyPr wrap="square">
            <a:spAutoFit/>
          </a:bodyPr>
          <a:lstStyle/>
          <a:p>
            <a:r>
              <a:rPr lang="en-US" sz="1600" dirty="0" smtClean="0">
                <a:solidFill>
                  <a:srgbClr val="000000"/>
                </a:solidFill>
              </a:rPr>
              <a:t>With </a:t>
            </a:r>
            <a:r>
              <a:rPr lang="en-US" sz="1600" dirty="0">
                <a:solidFill>
                  <a:srgbClr val="000000"/>
                </a:solidFill>
              </a:rPr>
              <a:t>the Analytics </a:t>
            </a:r>
            <a:r>
              <a:rPr lang="en-US" sz="1600" dirty="0" smtClean="0">
                <a:solidFill>
                  <a:srgbClr val="000000"/>
                </a:solidFill>
              </a:rPr>
              <a:t>pane, </a:t>
            </a:r>
            <a:r>
              <a:rPr lang="en-US" sz="1600" dirty="0">
                <a:solidFill>
                  <a:srgbClr val="000000"/>
                </a:solidFill>
              </a:rPr>
              <a:t>you can add dynamic reference lines to visuals, and provide focus for important trends or insights. Beginning with the February 2018 release of Power BI Desktop (version 2.55.5010.201 or later), you can search within the Analytics pane</a:t>
            </a:r>
          </a:p>
        </p:txBody>
      </p:sp>
      <p:sp>
        <p:nvSpPr>
          <p:cNvPr id="8" name="Rectangle 7"/>
          <p:cNvSpPr/>
          <p:nvPr/>
        </p:nvSpPr>
        <p:spPr>
          <a:xfrm>
            <a:off x="7022606" y="4892137"/>
            <a:ext cx="4460511" cy="584775"/>
          </a:xfrm>
          <a:prstGeom prst="rect">
            <a:avLst/>
          </a:prstGeom>
        </p:spPr>
        <p:txBody>
          <a:bodyPr wrap="square">
            <a:spAutoFit/>
          </a:bodyPr>
          <a:lstStyle/>
          <a:p>
            <a:r>
              <a:rPr lang="en-US" sz="1600" dirty="0" smtClean="0">
                <a:solidFill>
                  <a:srgbClr val="000000"/>
                </a:solidFill>
              </a:rPr>
              <a:t>Note: </a:t>
            </a:r>
            <a:r>
              <a:rPr lang="en-US" sz="1600" dirty="0">
                <a:solidFill>
                  <a:srgbClr val="000000"/>
                </a:solidFill>
              </a:rPr>
              <a:t>The ability to use dynamic reference lines is based on the type of visual being used.</a:t>
            </a:r>
            <a:endParaRPr lang="en-US" sz="1600" dirty="0"/>
          </a:p>
        </p:txBody>
      </p:sp>
      <p:pic>
        <p:nvPicPr>
          <p:cNvPr id="4" name="Picture 3"/>
          <p:cNvPicPr>
            <a:picLocks noChangeAspect="1"/>
          </p:cNvPicPr>
          <p:nvPr/>
        </p:nvPicPr>
        <p:blipFill>
          <a:blip r:embed="rId2"/>
          <a:stretch>
            <a:fillRect/>
          </a:stretch>
        </p:blipFill>
        <p:spPr>
          <a:xfrm>
            <a:off x="175260" y="932058"/>
            <a:ext cx="2971800" cy="4478141"/>
          </a:xfrm>
          <a:prstGeom prst="rect">
            <a:avLst/>
          </a:prstGeom>
        </p:spPr>
      </p:pic>
    </p:spTree>
    <p:extLst>
      <p:ext uri="{BB962C8B-B14F-4D97-AF65-F5344CB8AC3E}">
        <p14:creationId xmlns:p14="http://schemas.microsoft.com/office/powerpoint/2010/main" val="3346180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43</a:t>
            </a:fld>
            <a:endParaRPr lang="en-US" dirty="0"/>
          </a:p>
        </p:txBody>
      </p:sp>
      <p:sp>
        <p:nvSpPr>
          <p:cNvPr id="3" name="Title 2"/>
          <p:cNvSpPr>
            <a:spLocks noGrp="1"/>
          </p:cNvSpPr>
          <p:nvPr>
            <p:ph type="title"/>
          </p:nvPr>
        </p:nvSpPr>
        <p:spPr/>
        <p:txBody>
          <a:bodyPr/>
          <a:lstStyle/>
          <a:p>
            <a:r>
              <a:rPr lang="en-US" dirty="0" smtClean="0"/>
              <a:t>Preview Features</a:t>
            </a:r>
            <a:r>
              <a:rPr lang="en-US" dirty="0"/>
              <a:t/>
            </a:r>
            <a:br>
              <a:rPr lang="en-US" dirty="0"/>
            </a:br>
            <a:endParaRPr lang="en-US" dirty="0"/>
          </a:p>
        </p:txBody>
      </p:sp>
      <p:sp>
        <p:nvSpPr>
          <p:cNvPr id="4" name="Rectangle 3"/>
          <p:cNvSpPr/>
          <p:nvPr/>
        </p:nvSpPr>
        <p:spPr>
          <a:xfrm>
            <a:off x="405824" y="2232922"/>
            <a:ext cx="6330257" cy="1877437"/>
          </a:xfrm>
          <a:prstGeom prst="rect">
            <a:avLst/>
          </a:prstGeom>
        </p:spPr>
        <p:txBody>
          <a:bodyPr wrap="square">
            <a:spAutoFit/>
          </a:bodyPr>
          <a:lstStyle/>
          <a:p>
            <a:r>
              <a:rPr lang="en-US" sz="1600" dirty="0" smtClean="0">
                <a:solidFill>
                  <a:srgbClr val="000000"/>
                </a:solidFill>
              </a:rPr>
              <a:t>The following steps describe how to enable the </a:t>
            </a:r>
            <a:r>
              <a:rPr lang="en-US" sz="1600" b="1" dirty="0" smtClean="0">
                <a:solidFill>
                  <a:srgbClr val="000000"/>
                </a:solidFill>
              </a:rPr>
              <a:t>Preview Features:</a:t>
            </a:r>
          </a:p>
          <a:p>
            <a:endParaRPr lang="en-US" sz="1600" dirty="0" smtClean="0">
              <a:solidFill>
                <a:srgbClr val="000000"/>
              </a:solidFill>
            </a:endParaRPr>
          </a:p>
          <a:p>
            <a:pPr marL="285750" indent="-285750">
              <a:buFont typeface="Arial" panose="020B0604020202020204" pitchFamily="34" charset="0"/>
              <a:buChar char="•"/>
            </a:pPr>
            <a:r>
              <a:rPr lang="en-US" sz="1400" dirty="0" smtClean="0">
                <a:solidFill>
                  <a:schemeClr val="tx2"/>
                </a:solidFill>
              </a:rPr>
              <a:t>In Power BI Desktop, select </a:t>
            </a:r>
            <a:r>
              <a:rPr lang="en-US" sz="1400" b="1" dirty="0" smtClean="0">
                <a:solidFill>
                  <a:schemeClr val="tx2"/>
                </a:solidFill>
              </a:rPr>
              <a:t>File &gt; Options and settings &gt; Options</a:t>
            </a:r>
            <a:r>
              <a:rPr lang="en-US" sz="1400" dirty="0" smtClean="0">
                <a:solidFill>
                  <a:schemeClr val="tx2"/>
                </a:solidFill>
              </a:rPr>
              <a:t>.</a:t>
            </a:r>
          </a:p>
          <a:p>
            <a:pPr marL="285750" indent="-285750">
              <a:buFont typeface="Arial" panose="020B0604020202020204" pitchFamily="34" charset="0"/>
              <a:buChar char="•"/>
            </a:pPr>
            <a:endParaRPr lang="en-US" sz="1400" dirty="0" smtClean="0">
              <a:solidFill>
                <a:schemeClr val="tx2"/>
              </a:solidFill>
            </a:endParaRPr>
          </a:p>
          <a:p>
            <a:pPr marL="285750" indent="-285750">
              <a:buFont typeface="Arial" panose="020B0604020202020204" pitchFamily="34" charset="0"/>
              <a:buChar char="•"/>
            </a:pPr>
            <a:r>
              <a:rPr lang="en-US" sz="1400" dirty="0" smtClean="0">
                <a:solidFill>
                  <a:schemeClr val="tx2"/>
                </a:solidFill>
              </a:rPr>
              <a:t>Select </a:t>
            </a:r>
            <a:r>
              <a:rPr lang="en-US" sz="1400" b="1" dirty="0" smtClean="0">
                <a:solidFill>
                  <a:schemeClr val="tx2"/>
                </a:solidFill>
              </a:rPr>
              <a:t>Preview Features</a:t>
            </a:r>
            <a:r>
              <a:rPr lang="en-US" sz="1400" dirty="0" smtClean="0">
                <a:solidFill>
                  <a:schemeClr val="tx2"/>
                </a:solidFill>
              </a:rPr>
              <a:t> from the </a:t>
            </a:r>
            <a:r>
              <a:rPr lang="en-US" sz="1400" b="1" dirty="0" smtClean="0">
                <a:solidFill>
                  <a:schemeClr val="tx2"/>
                </a:solidFill>
              </a:rPr>
              <a:t>Global</a:t>
            </a:r>
            <a:r>
              <a:rPr lang="en-US" sz="1400" dirty="0" smtClean="0">
                <a:solidFill>
                  <a:schemeClr val="tx2"/>
                </a:solidFill>
              </a:rPr>
              <a:t> section, in the left side of the </a:t>
            </a:r>
            <a:r>
              <a:rPr lang="en-US" sz="1400" b="1" dirty="0" smtClean="0">
                <a:solidFill>
                  <a:schemeClr val="tx2"/>
                </a:solidFill>
              </a:rPr>
              <a:t>Options</a:t>
            </a:r>
            <a:r>
              <a:rPr lang="en-US" sz="1400" dirty="0" smtClean="0">
                <a:solidFill>
                  <a:schemeClr val="tx2"/>
                </a:solidFill>
              </a:rPr>
              <a:t> window.</a:t>
            </a:r>
          </a:p>
          <a:p>
            <a:pPr marL="285750" indent="-285750">
              <a:buFont typeface="Arial" panose="020B0604020202020204" pitchFamily="34" charset="0"/>
              <a:buChar char="•"/>
            </a:pPr>
            <a:endParaRPr lang="en-US" sz="1400" dirty="0" smtClean="0">
              <a:solidFill>
                <a:schemeClr val="tx2"/>
              </a:solidFill>
            </a:endParaRPr>
          </a:p>
          <a:p>
            <a:pPr marL="285750" indent="-285750">
              <a:buFont typeface="Arial" panose="020B0604020202020204" pitchFamily="34" charset="0"/>
              <a:buChar char="•"/>
            </a:pPr>
            <a:r>
              <a:rPr lang="en-US" sz="1400" dirty="0" smtClean="0">
                <a:solidFill>
                  <a:schemeClr val="tx2"/>
                </a:solidFill>
              </a:rPr>
              <a:t>List of Preview Features will be displayed.</a:t>
            </a:r>
          </a:p>
        </p:txBody>
      </p:sp>
      <p:pic>
        <p:nvPicPr>
          <p:cNvPr id="6" name="Picture 5"/>
          <p:cNvPicPr>
            <a:picLocks noChangeAspect="1"/>
          </p:cNvPicPr>
          <p:nvPr/>
        </p:nvPicPr>
        <p:blipFill>
          <a:blip r:embed="rId2"/>
          <a:stretch>
            <a:fillRect/>
          </a:stretch>
        </p:blipFill>
        <p:spPr>
          <a:xfrm>
            <a:off x="6736081" y="937522"/>
            <a:ext cx="5212081" cy="4686038"/>
          </a:xfrm>
          <a:prstGeom prst="rect">
            <a:avLst/>
          </a:prstGeom>
        </p:spPr>
      </p:pic>
    </p:spTree>
    <p:extLst>
      <p:ext uri="{BB962C8B-B14F-4D97-AF65-F5344CB8AC3E}">
        <p14:creationId xmlns:p14="http://schemas.microsoft.com/office/powerpoint/2010/main" val="2253462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44</a:t>
            </a:fld>
            <a:endParaRPr lang="en-US" dirty="0"/>
          </a:p>
        </p:txBody>
      </p:sp>
      <p:sp>
        <p:nvSpPr>
          <p:cNvPr id="3" name="Title 2"/>
          <p:cNvSpPr>
            <a:spLocks noGrp="1"/>
          </p:cNvSpPr>
          <p:nvPr>
            <p:ph type="title"/>
          </p:nvPr>
        </p:nvSpPr>
        <p:spPr/>
        <p:txBody>
          <a:bodyPr/>
          <a:lstStyle/>
          <a:p>
            <a:r>
              <a:rPr lang="en-US" dirty="0"/>
              <a:t>Visual hierarchies and drill-down behavior</a:t>
            </a:r>
            <a:br>
              <a:rPr lang="en-US" dirty="0"/>
            </a:br>
            <a:endParaRPr lang="en-US" dirty="0"/>
          </a:p>
        </p:txBody>
      </p:sp>
      <p:sp>
        <p:nvSpPr>
          <p:cNvPr id="4" name="Rectangle 3"/>
          <p:cNvSpPr/>
          <p:nvPr/>
        </p:nvSpPr>
        <p:spPr>
          <a:xfrm>
            <a:off x="405824" y="937522"/>
            <a:ext cx="11432608" cy="584775"/>
          </a:xfrm>
          <a:prstGeom prst="rect">
            <a:avLst/>
          </a:prstGeom>
        </p:spPr>
        <p:txBody>
          <a:bodyPr wrap="square">
            <a:spAutoFit/>
          </a:bodyPr>
          <a:lstStyle/>
          <a:p>
            <a:r>
              <a:rPr lang="en-US" sz="1600" dirty="0">
                <a:solidFill>
                  <a:srgbClr val="000000"/>
                </a:solidFill>
              </a:rPr>
              <a:t>When you add a date field to a visual in the </a:t>
            </a:r>
            <a:r>
              <a:rPr lang="en-US" sz="1600" b="1" dirty="0">
                <a:solidFill>
                  <a:srgbClr val="000000"/>
                </a:solidFill>
              </a:rPr>
              <a:t>Axis</a:t>
            </a:r>
            <a:r>
              <a:rPr lang="en-US" sz="1600" dirty="0">
                <a:solidFill>
                  <a:srgbClr val="000000"/>
                </a:solidFill>
              </a:rPr>
              <a:t> field bucket, Power BI automatically adds a time hierarchy that includes Year, Quarter, Month and Day.</a:t>
            </a:r>
            <a:endParaRPr lang="en-US" sz="1600" dirty="0"/>
          </a:p>
        </p:txBody>
      </p:sp>
      <p:pic>
        <p:nvPicPr>
          <p:cNvPr id="2050" name="Picture 2" descr="https://dpspowerbi.blob.core.windows.net/powerbi-prod-media/powerbi.microsoft.com/en-us/documentation/articles/powerbi-learning-3-11g-visual-hierarchies-drilling/20160706081314/3-11g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4" y="1753104"/>
            <a:ext cx="3452192" cy="43212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dpspowerbi.blob.core.windows.net/powerbi-prod-media/powerbi.microsoft.com/en-us/documentation/articles/powerbi-learning-3-11g-visual-hierarchies-drilling/20160706081314/3-11g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569" y="1964257"/>
            <a:ext cx="4360754" cy="34519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pspowerbi.blob.core.windows.net/powerbi-prod-media/powerbi.microsoft.com/en-us/documentation/articles/powerbi-learning-3-11g-visual-hierarchies-drilling/20160706081314/3-11g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5876" y="1753104"/>
            <a:ext cx="3320564" cy="3686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7118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45</a:t>
            </a:fld>
            <a:endParaRPr lang="en-US" dirty="0"/>
          </a:p>
        </p:txBody>
      </p:sp>
      <p:sp>
        <p:nvSpPr>
          <p:cNvPr id="3" name="Title 2"/>
          <p:cNvSpPr>
            <a:spLocks noGrp="1"/>
          </p:cNvSpPr>
          <p:nvPr>
            <p:ph type="title"/>
          </p:nvPr>
        </p:nvSpPr>
        <p:spPr/>
        <p:txBody>
          <a:bodyPr/>
          <a:lstStyle/>
          <a:p>
            <a:r>
              <a:rPr lang="en-US" dirty="0" smtClean="0"/>
              <a:t>Drill Through </a:t>
            </a:r>
            <a:r>
              <a:rPr lang="en-US" dirty="0"/>
              <a:t>behavior</a:t>
            </a:r>
            <a:br>
              <a:rPr lang="en-US" dirty="0"/>
            </a:br>
            <a:endParaRPr lang="en-US" dirty="0"/>
          </a:p>
        </p:txBody>
      </p:sp>
      <p:sp>
        <p:nvSpPr>
          <p:cNvPr id="4" name="Rectangle 3"/>
          <p:cNvSpPr/>
          <p:nvPr/>
        </p:nvSpPr>
        <p:spPr>
          <a:xfrm>
            <a:off x="405823" y="937522"/>
            <a:ext cx="11286649" cy="830997"/>
          </a:xfrm>
          <a:prstGeom prst="rect">
            <a:avLst/>
          </a:prstGeom>
        </p:spPr>
        <p:txBody>
          <a:bodyPr wrap="square">
            <a:spAutoFit/>
          </a:bodyPr>
          <a:lstStyle/>
          <a:p>
            <a:r>
              <a:rPr lang="en-US" sz="1600" dirty="0">
                <a:solidFill>
                  <a:srgbClr val="000000"/>
                </a:solidFill>
              </a:rPr>
              <a:t>With </a:t>
            </a:r>
            <a:r>
              <a:rPr lang="en-US" sz="1600" dirty="0" smtClean="0">
                <a:solidFill>
                  <a:srgbClr val="000000"/>
                </a:solidFill>
              </a:rPr>
              <a:t>drillthrough </a:t>
            </a:r>
            <a:r>
              <a:rPr lang="en-US" sz="1600" dirty="0">
                <a:solidFill>
                  <a:srgbClr val="000000"/>
                </a:solidFill>
              </a:rPr>
              <a:t>you can create a page in </a:t>
            </a:r>
            <a:r>
              <a:rPr lang="en-US" sz="1600" dirty="0" smtClean="0">
                <a:solidFill>
                  <a:srgbClr val="000000"/>
                </a:solidFill>
              </a:rPr>
              <a:t>PowerBI </a:t>
            </a:r>
            <a:r>
              <a:rPr lang="en-US" sz="1600" dirty="0">
                <a:solidFill>
                  <a:srgbClr val="000000"/>
                </a:solidFill>
              </a:rPr>
              <a:t>report that focuses on a specific </a:t>
            </a:r>
            <a:r>
              <a:rPr lang="en-US" sz="1600" dirty="0" smtClean="0">
                <a:solidFill>
                  <a:srgbClr val="000000"/>
                </a:solidFill>
              </a:rPr>
              <a:t>entity. </a:t>
            </a:r>
            <a:r>
              <a:rPr lang="en-US" sz="1600" dirty="0">
                <a:solidFill>
                  <a:srgbClr val="000000"/>
                </a:solidFill>
              </a:rPr>
              <a:t>With that focused report page, </a:t>
            </a:r>
            <a:r>
              <a:rPr lang="en-US" sz="1600" dirty="0" smtClean="0">
                <a:solidFill>
                  <a:srgbClr val="000000"/>
                </a:solidFill>
              </a:rPr>
              <a:t>you </a:t>
            </a:r>
            <a:r>
              <a:rPr lang="en-US" sz="1600" dirty="0">
                <a:solidFill>
                  <a:srgbClr val="000000"/>
                </a:solidFill>
              </a:rPr>
              <a:t>can right-click on a data point in other report </a:t>
            </a:r>
            <a:r>
              <a:rPr lang="en-US" sz="1600" dirty="0" smtClean="0">
                <a:solidFill>
                  <a:srgbClr val="000000"/>
                </a:solidFill>
              </a:rPr>
              <a:t>page </a:t>
            </a:r>
            <a:r>
              <a:rPr lang="en-US" sz="1600" dirty="0">
                <a:solidFill>
                  <a:srgbClr val="000000"/>
                </a:solidFill>
              </a:rPr>
              <a:t>and drillthrough to the focused page to get details that are filtered to that context.</a:t>
            </a:r>
            <a:endParaRPr lang="en-US" sz="1600" dirty="0"/>
          </a:p>
        </p:txBody>
      </p:sp>
      <p:pic>
        <p:nvPicPr>
          <p:cNvPr id="6" name="Picture 5"/>
          <p:cNvPicPr>
            <a:picLocks noChangeAspect="1"/>
          </p:cNvPicPr>
          <p:nvPr/>
        </p:nvPicPr>
        <p:blipFill>
          <a:blip r:embed="rId3"/>
          <a:stretch>
            <a:fillRect/>
          </a:stretch>
        </p:blipFill>
        <p:spPr>
          <a:xfrm>
            <a:off x="405823" y="2174687"/>
            <a:ext cx="3724217" cy="3724275"/>
          </a:xfrm>
          <a:prstGeom prst="rect">
            <a:avLst/>
          </a:prstGeom>
        </p:spPr>
      </p:pic>
      <p:pic>
        <p:nvPicPr>
          <p:cNvPr id="9" name="Picture 8"/>
          <p:cNvPicPr>
            <a:picLocks noChangeAspect="1"/>
          </p:cNvPicPr>
          <p:nvPr/>
        </p:nvPicPr>
        <p:blipFill>
          <a:blip r:embed="rId4"/>
          <a:stretch>
            <a:fillRect/>
          </a:stretch>
        </p:blipFill>
        <p:spPr>
          <a:xfrm>
            <a:off x="4130041" y="2174686"/>
            <a:ext cx="3764280" cy="3724275"/>
          </a:xfrm>
          <a:prstGeom prst="rect">
            <a:avLst/>
          </a:prstGeom>
        </p:spPr>
      </p:pic>
      <p:pic>
        <p:nvPicPr>
          <p:cNvPr id="11" name="Picture 10"/>
          <p:cNvPicPr>
            <a:picLocks noChangeAspect="1"/>
          </p:cNvPicPr>
          <p:nvPr/>
        </p:nvPicPr>
        <p:blipFill>
          <a:blip r:embed="rId5"/>
          <a:stretch>
            <a:fillRect/>
          </a:stretch>
        </p:blipFill>
        <p:spPr>
          <a:xfrm>
            <a:off x="7894321" y="2174686"/>
            <a:ext cx="4189095" cy="3724275"/>
          </a:xfrm>
          <a:prstGeom prst="rect">
            <a:avLst/>
          </a:prstGeom>
        </p:spPr>
      </p:pic>
    </p:spTree>
    <p:extLst>
      <p:ext uri="{BB962C8B-B14F-4D97-AF65-F5344CB8AC3E}">
        <p14:creationId xmlns:p14="http://schemas.microsoft.com/office/powerpoint/2010/main" val="12901616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Custom Visualizations in Power BI</a:t>
            </a:r>
            <a:endParaRPr lang="en-US" dirty="0"/>
          </a:p>
        </p:txBody>
      </p:sp>
      <p:pic>
        <p:nvPicPr>
          <p:cNvPr id="22" name="Picture 21"/>
          <p:cNvPicPr>
            <a:picLocks noChangeAspect="1"/>
          </p:cNvPicPr>
          <p:nvPr/>
        </p:nvPicPr>
        <p:blipFill>
          <a:blip r:embed="rId2"/>
          <a:stretch>
            <a:fillRect/>
          </a:stretch>
        </p:blipFill>
        <p:spPr>
          <a:xfrm>
            <a:off x="4960307" y="1290182"/>
            <a:ext cx="6732165" cy="3550042"/>
          </a:xfrm>
          <a:prstGeom prst="rect">
            <a:avLst/>
          </a:prstGeom>
        </p:spPr>
      </p:pic>
      <p:sp>
        <p:nvSpPr>
          <p:cNvPr id="5" name="Rectangle 4"/>
          <p:cNvSpPr/>
          <p:nvPr/>
        </p:nvSpPr>
        <p:spPr>
          <a:xfrm>
            <a:off x="405824" y="1130890"/>
            <a:ext cx="4450976" cy="2020040"/>
          </a:xfrm>
          <a:prstGeom prst="rect">
            <a:avLst/>
          </a:prstGeom>
        </p:spPr>
        <p:txBody>
          <a:bodyPr wrap="square">
            <a:spAutoFit/>
          </a:bodyPr>
          <a:lstStyle/>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The Power BI visuals gallery provides custom visualizations which are created by the members of the community and by Microsoft.</a:t>
            </a:r>
          </a:p>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These Visualizations behave just like the native visualizations which can filtered, highlighted, shared, edited, etc.</a:t>
            </a:r>
          </a:p>
        </p:txBody>
      </p:sp>
      <p:sp>
        <p:nvSpPr>
          <p:cNvPr id="3" name="Rectangle 2"/>
          <p:cNvSpPr/>
          <p:nvPr/>
        </p:nvSpPr>
        <p:spPr>
          <a:xfrm>
            <a:off x="405824" y="5192884"/>
            <a:ext cx="11472672" cy="738664"/>
          </a:xfrm>
          <a:prstGeom prst="rect">
            <a:avLst/>
          </a:prstGeom>
        </p:spPr>
        <p:txBody>
          <a:bodyPr wrap="square">
            <a:spAutoFit/>
          </a:bodyPr>
          <a:lstStyle/>
          <a:p>
            <a:pPr algn="just"/>
            <a:r>
              <a:rPr lang="en-US" sz="1400" b="1" i="1" dirty="0">
                <a:solidFill>
                  <a:srgbClr val="000000"/>
                </a:solidFill>
                <a:latin typeface="Segoe UI Condensed"/>
              </a:rPr>
              <a:t>Important</a:t>
            </a:r>
            <a:r>
              <a:rPr lang="en-US" sz="1400" i="1" dirty="0">
                <a:solidFill>
                  <a:srgbClr val="000000"/>
                </a:solidFill>
                <a:latin typeface="Segoe UI Condensed"/>
              </a:rPr>
              <a:t>: A custom visual template is added to a specific report when imported. If you'd like to use the visual template in another report, you need to import it into that report as well. When a report with a custom visual is saved using the </a:t>
            </a:r>
            <a:r>
              <a:rPr lang="en-US" sz="1400" b="1" i="1" dirty="0">
                <a:solidFill>
                  <a:srgbClr val="000000"/>
                </a:solidFill>
                <a:latin typeface="Segoe UI Condensed"/>
              </a:rPr>
              <a:t>Save As</a:t>
            </a:r>
            <a:r>
              <a:rPr lang="en-US" sz="1400" i="1" dirty="0">
                <a:solidFill>
                  <a:srgbClr val="000000"/>
                </a:solidFill>
                <a:latin typeface="Segoe UI Condensed"/>
              </a:rPr>
              <a:t> option, a copy of the custom visual template is saved with the new report.</a:t>
            </a:r>
            <a:endParaRPr lang="en-US" sz="1400" dirty="0"/>
          </a:p>
        </p:txBody>
      </p:sp>
    </p:spTree>
    <p:extLst>
      <p:ext uri="{BB962C8B-B14F-4D97-AF65-F5344CB8AC3E}">
        <p14:creationId xmlns:p14="http://schemas.microsoft.com/office/powerpoint/2010/main" val="24019299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Custom Visualizations in Power BI</a:t>
            </a:r>
            <a:endParaRPr lang="en-US" dirty="0"/>
          </a:p>
        </p:txBody>
      </p:sp>
      <p:sp>
        <p:nvSpPr>
          <p:cNvPr id="5" name="Rectangle 4"/>
          <p:cNvSpPr/>
          <p:nvPr/>
        </p:nvSpPr>
        <p:spPr>
          <a:xfrm>
            <a:off x="405824" y="1130890"/>
            <a:ext cx="4450976" cy="3284297"/>
          </a:xfrm>
          <a:prstGeom prst="rect">
            <a:avLst/>
          </a:prstGeom>
        </p:spPr>
        <p:txBody>
          <a:bodyPr wrap="square">
            <a:spAutoFit/>
          </a:bodyPr>
          <a:lstStyle/>
          <a:p>
            <a:pPr algn="just">
              <a:lnSpc>
                <a:spcPct val="107000"/>
              </a:lnSpc>
              <a:spcAft>
                <a:spcPts val="800"/>
              </a:spcAft>
            </a:pPr>
            <a:r>
              <a:rPr lang="en-US" sz="1600" dirty="0" smtClean="0">
                <a:solidFill>
                  <a:prstClr val="black"/>
                </a:solidFill>
                <a:cs typeface="Calibri" panose="020F0502020204030204" pitchFamily="34" charset="0"/>
              </a:rPr>
              <a:t>Few latest Custom Visuals</a:t>
            </a:r>
          </a:p>
          <a:p>
            <a:pPr marL="342900" indent="-342900" algn="just">
              <a:lnSpc>
                <a:spcPct val="107000"/>
              </a:lnSpc>
              <a:spcAft>
                <a:spcPts val="800"/>
              </a:spcAft>
              <a:buFont typeface="Arial" panose="020B0604020202020204" pitchFamily="34" charset="0"/>
              <a:buChar char="•"/>
            </a:pPr>
            <a:r>
              <a:rPr lang="en-US" sz="1600" dirty="0" smtClean="0">
                <a:solidFill>
                  <a:prstClr val="black"/>
                </a:solidFill>
                <a:cs typeface="Calibri" panose="020F0502020204030204" pitchFamily="34" charset="0"/>
              </a:rPr>
              <a:t>Power KPI</a:t>
            </a:r>
          </a:p>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Histogram with points</a:t>
            </a:r>
          </a:p>
          <a:p>
            <a:pPr marL="342900" indent="-342900" algn="just">
              <a:lnSpc>
                <a:spcPct val="107000"/>
              </a:lnSpc>
              <a:spcAft>
                <a:spcPts val="800"/>
              </a:spcAft>
              <a:buFont typeface="Arial" panose="020B0604020202020204" pitchFamily="34" charset="0"/>
              <a:buChar char="•"/>
            </a:pPr>
            <a:r>
              <a:rPr lang="en-US" sz="1600" dirty="0" smtClean="0">
                <a:solidFill>
                  <a:prstClr val="black"/>
                </a:solidFill>
                <a:cs typeface="Calibri" panose="020F0502020204030204" pitchFamily="34" charset="0"/>
              </a:rPr>
              <a:t>Journey Chart</a:t>
            </a:r>
          </a:p>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Image </a:t>
            </a:r>
            <a:r>
              <a:rPr lang="en-US" sz="1600" dirty="0" smtClean="0">
                <a:solidFill>
                  <a:prstClr val="black"/>
                </a:solidFill>
                <a:cs typeface="Calibri" panose="020F0502020204030204" pitchFamily="34" charset="0"/>
              </a:rPr>
              <a:t>Grid</a:t>
            </a:r>
          </a:p>
          <a:p>
            <a:pPr marL="342900" indent="-342900" algn="just">
              <a:lnSpc>
                <a:spcPct val="107000"/>
              </a:lnSpc>
              <a:spcAft>
                <a:spcPts val="800"/>
              </a:spcAft>
              <a:buFont typeface="Arial" panose="020B0604020202020204" pitchFamily="34" charset="0"/>
              <a:buChar char="•"/>
            </a:pPr>
            <a:r>
              <a:rPr lang="en-US" sz="1600" dirty="0" smtClean="0">
                <a:solidFill>
                  <a:prstClr val="black"/>
                </a:solidFill>
                <a:cs typeface="Calibri" panose="020F0502020204030204" pitchFamily="34" charset="0"/>
              </a:rPr>
              <a:t>Tachometer</a:t>
            </a:r>
          </a:p>
          <a:p>
            <a:pPr marL="342900" indent="-342900" algn="just">
              <a:lnSpc>
                <a:spcPct val="107000"/>
              </a:lnSpc>
              <a:spcAft>
                <a:spcPts val="800"/>
              </a:spcAft>
              <a:buFont typeface="Arial" panose="020B0604020202020204" pitchFamily="34" charset="0"/>
              <a:buChar char="•"/>
            </a:pPr>
            <a:r>
              <a:rPr lang="en-US" sz="1600" dirty="0" smtClean="0">
                <a:solidFill>
                  <a:prstClr val="black"/>
                </a:solidFill>
                <a:cs typeface="Calibri" panose="020F0502020204030204" pitchFamily="34" charset="0"/>
              </a:rPr>
              <a:t>Heat map</a:t>
            </a:r>
          </a:p>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Chiclet </a:t>
            </a:r>
            <a:r>
              <a:rPr lang="en-US" sz="1600" dirty="0" smtClean="0">
                <a:solidFill>
                  <a:prstClr val="black"/>
                </a:solidFill>
                <a:cs typeface="Calibri" panose="020F0502020204030204" pitchFamily="34" charset="0"/>
              </a:rPr>
              <a:t>Slicer</a:t>
            </a:r>
          </a:p>
          <a:p>
            <a:pPr marL="342900" indent="-342900" algn="just">
              <a:lnSpc>
                <a:spcPct val="107000"/>
              </a:lnSpc>
              <a:spcAft>
                <a:spcPts val="800"/>
              </a:spcAft>
              <a:buFont typeface="Arial" panose="020B0604020202020204" pitchFamily="34" charset="0"/>
              <a:buChar char="•"/>
            </a:pPr>
            <a:r>
              <a:rPr lang="en-US" sz="1600" dirty="0">
                <a:solidFill>
                  <a:prstClr val="black"/>
                </a:solidFill>
                <a:cs typeface="Calibri" panose="020F0502020204030204" pitchFamily="34" charset="0"/>
              </a:rPr>
              <a:t>Venn Diagram</a:t>
            </a:r>
            <a:endParaRPr lang="en-US" sz="1600" dirty="0" smtClean="0">
              <a:solidFill>
                <a:prstClr val="black"/>
              </a:solidFill>
              <a:cs typeface="Calibri" panose="020F0502020204030204" pitchFamily="34" charset="0"/>
            </a:endParaRPr>
          </a:p>
        </p:txBody>
      </p:sp>
      <p:sp>
        <p:nvSpPr>
          <p:cNvPr id="3" name="Rectangle 2"/>
          <p:cNvSpPr/>
          <p:nvPr/>
        </p:nvSpPr>
        <p:spPr>
          <a:xfrm>
            <a:off x="405824" y="5192884"/>
            <a:ext cx="11472672" cy="738664"/>
          </a:xfrm>
          <a:prstGeom prst="rect">
            <a:avLst/>
          </a:prstGeom>
        </p:spPr>
        <p:txBody>
          <a:bodyPr wrap="square">
            <a:spAutoFit/>
          </a:bodyPr>
          <a:lstStyle/>
          <a:p>
            <a:pPr algn="just"/>
            <a:r>
              <a:rPr lang="en-US" sz="1400" b="1" i="1" dirty="0">
                <a:solidFill>
                  <a:srgbClr val="000000"/>
                </a:solidFill>
                <a:latin typeface="Segoe UI Condensed"/>
              </a:rPr>
              <a:t>Important</a:t>
            </a:r>
            <a:r>
              <a:rPr lang="en-US" sz="1400" i="1" dirty="0">
                <a:solidFill>
                  <a:srgbClr val="000000"/>
                </a:solidFill>
                <a:latin typeface="Segoe UI Condensed"/>
              </a:rPr>
              <a:t>: A custom visual template is added to a specific report when imported. If you'd like to use the visual template in another report, you need to import it into that report as well. When a report with a custom visual is saved using the </a:t>
            </a:r>
            <a:r>
              <a:rPr lang="en-US" sz="1400" b="1" i="1" dirty="0">
                <a:solidFill>
                  <a:srgbClr val="000000"/>
                </a:solidFill>
                <a:latin typeface="Segoe UI Condensed"/>
              </a:rPr>
              <a:t>Save As</a:t>
            </a:r>
            <a:r>
              <a:rPr lang="en-US" sz="1400" i="1" dirty="0">
                <a:solidFill>
                  <a:srgbClr val="000000"/>
                </a:solidFill>
                <a:latin typeface="Segoe UI Condensed"/>
              </a:rPr>
              <a:t> option, a copy of the custom visual template is saved with the new report.</a:t>
            </a:r>
            <a:endParaRPr lang="en-US" sz="1400" dirty="0"/>
          </a:p>
        </p:txBody>
      </p:sp>
      <p:pic>
        <p:nvPicPr>
          <p:cNvPr id="4" name="Picture 3"/>
          <p:cNvPicPr>
            <a:picLocks noChangeAspect="1"/>
          </p:cNvPicPr>
          <p:nvPr/>
        </p:nvPicPr>
        <p:blipFill>
          <a:blip r:embed="rId2"/>
          <a:stretch>
            <a:fillRect/>
          </a:stretch>
        </p:blipFill>
        <p:spPr>
          <a:xfrm>
            <a:off x="4244303" y="1130890"/>
            <a:ext cx="7307617" cy="3717518"/>
          </a:xfrm>
          <a:prstGeom prst="rect">
            <a:avLst/>
          </a:prstGeom>
        </p:spPr>
      </p:pic>
    </p:spTree>
    <p:extLst>
      <p:ext uri="{BB962C8B-B14F-4D97-AF65-F5344CB8AC3E}">
        <p14:creationId xmlns:p14="http://schemas.microsoft.com/office/powerpoint/2010/main" val="11620520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t>
            </a:r>
            <a:r>
              <a:rPr lang="en-US" sz="2800" dirty="0" smtClean="0"/>
              <a:t>ustom </a:t>
            </a:r>
            <a:r>
              <a:rPr lang="en-US" sz="2800" dirty="0"/>
              <a:t>visual to a report (Desktop)</a:t>
            </a:r>
          </a:p>
        </p:txBody>
      </p:sp>
      <p:sp>
        <p:nvSpPr>
          <p:cNvPr id="4" name="Rectangle 3"/>
          <p:cNvSpPr/>
          <p:nvPr/>
        </p:nvSpPr>
        <p:spPr>
          <a:xfrm>
            <a:off x="449629" y="1100303"/>
            <a:ext cx="5401056" cy="2092881"/>
          </a:xfrm>
          <a:prstGeom prst="rect">
            <a:avLst/>
          </a:prstGeom>
        </p:spPr>
        <p:txBody>
          <a:bodyPr wrap="square">
            <a:spAutoFit/>
          </a:bodyPr>
          <a:lstStyle/>
          <a:p>
            <a:r>
              <a:rPr lang="en-US" b="1" dirty="0">
                <a:solidFill>
                  <a:srgbClr val="0099CC"/>
                </a:solidFill>
                <a:latin typeface="+mj-lt"/>
                <a:ea typeface="+mj-ea"/>
                <a:cs typeface="Calibri" panose="020F0502020204030204" pitchFamily="34" charset="0"/>
              </a:rPr>
              <a:t>From the Desktop File menu</a:t>
            </a:r>
          </a:p>
          <a:p>
            <a:pPr marL="285750" indent="-285750">
              <a:buFont typeface="Arial" panose="020B0604020202020204" pitchFamily="34" charset="0"/>
              <a:buChar char="•"/>
            </a:pPr>
            <a:r>
              <a:rPr lang="en-US" sz="1600" dirty="0">
                <a:solidFill>
                  <a:srgbClr val="000000"/>
                </a:solidFill>
                <a:latin typeface="Segoe UI Condensed"/>
              </a:rPr>
              <a:t>On the report </a:t>
            </a:r>
            <a:r>
              <a:rPr lang="en-US" sz="1600" b="1" dirty="0">
                <a:solidFill>
                  <a:srgbClr val="000000"/>
                </a:solidFill>
                <a:latin typeface="Segoe UI Condensed"/>
              </a:rPr>
              <a:t>File</a:t>
            </a:r>
            <a:r>
              <a:rPr lang="en-US" sz="1600" dirty="0">
                <a:solidFill>
                  <a:srgbClr val="000000"/>
                </a:solidFill>
                <a:latin typeface="Segoe UI Condensed"/>
              </a:rPr>
              <a:t> menu, choose </a:t>
            </a:r>
            <a:r>
              <a:rPr lang="en-US" sz="1600" b="1" dirty="0">
                <a:solidFill>
                  <a:srgbClr val="000000"/>
                </a:solidFill>
                <a:latin typeface="Segoe UI Condensed"/>
              </a:rPr>
              <a:t>Import</a:t>
            </a:r>
            <a:r>
              <a:rPr lang="en-US" sz="1600" dirty="0">
                <a:solidFill>
                  <a:srgbClr val="000000"/>
                </a:solidFill>
                <a:latin typeface="Segoe UI Condensed"/>
              </a:rPr>
              <a:t> &gt; </a:t>
            </a:r>
            <a:r>
              <a:rPr lang="en-US" sz="1600" b="1" dirty="0" smtClean="0">
                <a:solidFill>
                  <a:srgbClr val="000000"/>
                </a:solidFill>
                <a:latin typeface="Segoe UI Condensed"/>
              </a:rPr>
              <a:t>Custom Visual from File</a:t>
            </a:r>
            <a:r>
              <a:rPr lang="en-US" sz="1600" dirty="0">
                <a:solidFill>
                  <a:srgbClr val="000000"/>
                </a:solidFill>
                <a:latin typeface="Segoe UI Condensed"/>
              </a:rPr>
              <a:t> </a:t>
            </a:r>
            <a:r>
              <a:rPr lang="en-US" sz="1600" dirty="0" smtClean="0">
                <a:solidFill>
                  <a:srgbClr val="000000"/>
                </a:solidFill>
                <a:latin typeface="Segoe UI Condensed"/>
              </a:rPr>
              <a:t>and </a:t>
            </a:r>
            <a:r>
              <a:rPr lang="en-US" sz="1600" b="1" dirty="0" smtClean="0">
                <a:solidFill>
                  <a:srgbClr val="000000"/>
                </a:solidFill>
                <a:latin typeface="Segoe UI Condensed"/>
              </a:rPr>
              <a:t>Custom visual from Store.</a:t>
            </a:r>
          </a:p>
          <a:p>
            <a:endParaRPr lang="en-US" sz="1600" b="1" dirty="0" smtClean="0">
              <a:solidFill>
                <a:srgbClr val="000000"/>
              </a:solidFill>
              <a:latin typeface="Segoe UI Condensed"/>
            </a:endParaRPr>
          </a:p>
          <a:p>
            <a:pPr marL="285750" indent="-285750">
              <a:buFont typeface="Arial" panose="020B0604020202020204" pitchFamily="34" charset="0"/>
              <a:buChar char="•"/>
            </a:pPr>
            <a:r>
              <a:rPr lang="en-US" sz="1600" dirty="0">
                <a:solidFill>
                  <a:srgbClr val="000000"/>
                </a:solidFill>
                <a:latin typeface="Segoe UI Condensed"/>
              </a:rPr>
              <a:t>On </a:t>
            </a:r>
            <a:r>
              <a:rPr lang="en-US" sz="1600" b="1" dirty="0" smtClean="0">
                <a:solidFill>
                  <a:srgbClr val="000000"/>
                </a:solidFill>
                <a:latin typeface="Segoe UI Condensed"/>
              </a:rPr>
              <a:t>Home </a:t>
            </a:r>
            <a:r>
              <a:rPr lang="en-US" sz="1600" dirty="0" smtClean="0">
                <a:solidFill>
                  <a:srgbClr val="000000"/>
                </a:solidFill>
                <a:latin typeface="Segoe UI Condensed"/>
              </a:rPr>
              <a:t>menu, under </a:t>
            </a:r>
            <a:r>
              <a:rPr lang="en-US" sz="1600" b="1" dirty="0" smtClean="0">
                <a:solidFill>
                  <a:srgbClr val="000000"/>
                </a:solidFill>
                <a:latin typeface="Segoe UI Condensed"/>
              </a:rPr>
              <a:t>Custom Visuals tab </a:t>
            </a:r>
            <a:r>
              <a:rPr lang="en-US" sz="1600" dirty="0" smtClean="0">
                <a:solidFill>
                  <a:srgbClr val="000000"/>
                </a:solidFill>
                <a:latin typeface="Segoe UI Condensed"/>
              </a:rPr>
              <a:t>&gt; </a:t>
            </a:r>
            <a:r>
              <a:rPr lang="en-US" sz="1600" b="1" dirty="0">
                <a:solidFill>
                  <a:srgbClr val="000000"/>
                </a:solidFill>
                <a:latin typeface="Segoe UI Condensed"/>
              </a:rPr>
              <a:t>Custom Visual from File</a:t>
            </a:r>
            <a:r>
              <a:rPr lang="en-US" sz="1600" dirty="0">
                <a:solidFill>
                  <a:srgbClr val="000000"/>
                </a:solidFill>
                <a:latin typeface="Segoe UI Condensed"/>
              </a:rPr>
              <a:t> and </a:t>
            </a:r>
            <a:r>
              <a:rPr lang="en-US" sz="1600" b="1" dirty="0">
                <a:solidFill>
                  <a:srgbClr val="000000"/>
                </a:solidFill>
                <a:latin typeface="Segoe UI Condensed"/>
              </a:rPr>
              <a:t>Custom visual from Store</a:t>
            </a:r>
            <a:r>
              <a:rPr lang="en-US" sz="1600" dirty="0"/>
              <a:t/>
            </a:r>
            <a:br>
              <a:rPr lang="en-US" sz="1600" dirty="0"/>
            </a:br>
            <a:endParaRPr lang="en-US" sz="1600" dirty="0"/>
          </a:p>
        </p:txBody>
      </p:sp>
      <p:cxnSp>
        <p:nvCxnSpPr>
          <p:cNvPr id="7" name="Straight Arrow Connector 6"/>
          <p:cNvCxnSpPr>
            <a:stCxn id="2" idx="2"/>
            <a:endCxn id="2" idx="2"/>
          </p:cNvCxnSpPr>
          <p:nvPr/>
        </p:nvCxnSpPr>
        <p:spPr>
          <a:xfrm>
            <a:off x="6049149" y="937522"/>
            <a:ext cx="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018668" y="937522"/>
            <a:ext cx="1" cy="51462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170283" y="1100303"/>
            <a:ext cx="5401056" cy="3570208"/>
          </a:xfrm>
          <a:prstGeom prst="rect">
            <a:avLst/>
          </a:prstGeom>
        </p:spPr>
        <p:txBody>
          <a:bodyPr wrap="square">
            <a:spAutoFit/>
          </a:bodyPr>
          <a:lstStyle/>
          <a:p>
            <a:r>
              <a:rPr lang="en-US" b="1" dirty="0">
                <a:solidFill>
                  <a:srgbClr val="0099CC"/>
                </a:solidFill>
                <a:latin typeface="+mj-lt"/>
                <a:ea typeface="+mj-ea"/>
                <a:cs typeface="Calibri" panose="020F0502020204030204" pitchFamily="34" charset="0"/>
              </a:rPr>
              <a:t>From the Visualization pane </a:t>
            </a:r>
            <a:r>
              <a:rPr lang="en-US" b="1" dirty="0" smtClean="0">
                <a:solidFill>
                  <a:srgbClr val="0099CC"/>
                </a:solidFill>
                <a:latin typeface="+mj-lt"/>
                <a:ea typeface="+mj-ea"/>
                <a:cs typeface="Calibri" panose="020F0502020204030204" pitchFamily="34" charset="0"/>
              </a:rPr>
              <a:t>– Import from File</a:t>
            </a:r>
            <a:endParaRPr lang="en-US" b="1" dirty="0">
              <a:solidFill>
                <a:srgbClr val="0099CC"/>
              </a:solidFill>
              <a:latin typeface="+mj-lt"/>
              <a:ea typeface="+mj-ea"/>
              <a:cs typeface="Calibri" panose="020F0502020204030204" pitchFamily="34" charset="0"/>
            </a:endParaRPr>
          </a:p>
          <a:p>
            <a:pPr marL="285750" indent="-285750">
              <a:buFont typeface="Arial" panose="020B0604020202020204" pitchFamily="34" charset="0"/>
              <a:buChar char="•"/>
            </a:pPr>
            <a:r>
              <a:rPr lang="en-US" sz="1600" dirty="0" smtClean="0">
                <a:solidFill>
                  <a:srgbClr val="000000"/>
                </a:solidFill>
                <a:latin typeface="Segoe UI Condensed"/>
              </a:rPr>
              <a:t>In </a:t>
            </a:r>
            <a:r>
              <a:rPr lang="en-US" sz="1600" dirty="0">
                <a:solidFill>
                  <a:srgbClr val="000000"/>
                </a:solidFill>
                <a:latin typeface="Segoe UI Condensed"/>
              </a:rPr>
              <a:t>the </a:t>
            </a:r>
            <a:r>
              <a:rPr lang="en-US" sz="1600" b="1" dirty="0">
                <a:solidFill>
                  <a:srgbClr val="000000"/>
                </a:solidFill>
                <a:latin typeface="Segoe UI Condensed"/>
              </a:rPr>
              <a:t>Visualizations</a:t>
            </a:r>
            <a:r>
              <a:rPr lang="en-US" sz="1600" dirty="0">
                <a:solidFill>
                  <a:srgbClr val="000000"/>
                </a:solidFill>
                <a:latin typeface="Segoe UI Condensed"/>
              </a:rPr>
              <a:t> pane, choose </a:t>
            </a:r>
            <a:r>
              <a:rPr lang="en-US" sz="1600" b="1" dirty="0">
                <a:solidFill>
                  <a:srgbClr val="000000"/>
                </a:solidFill>
                <a:latin typeface="Segoe UI Condensed"/>
              </a:rPr>
              <a:t>Insert </a:t>
            </a:r>
            <a:r>
              <a:rPr lang="en-US" sz="1600" b="1" dirty="0" smtClean="0">
                <a:solidFill>
                  <a:srgbClr val="000000"/>
                </a:solidFill>
                <a:latin typeface="Segoe UI Condensed"/>
              </a:rPr>
              <a:t>(…)</a:t>
            </a:r>
            <a:r>
              <a:rPr lang="en-US" sz="1600" dirty="0" smtClean="0">
                <a:solidFill>
                  <a:srgbClr val="000000"/>
                </a:solidFill>
                <a:latin typeface="Segoe UI Condensed"/>
              </a:rPr>
              <a:t>. &gt; </a:t>
            </a:r>
            <a:r>
              <a:rPr lang="en-US" sz="1600" b="1" dirty="0" smtClean="0">
                <a:solidFill>
                  <a:srgbClr val="000000"/>
                </a:solidFill>
                <a:latin typeface="Segoe UI Condensed"/>
              </a:rPr>
              <a:t>Insert from File</a:t>
            </a:r>
            <a:r>
              <a:rPr lang="en-US" sz="1600" dirty="0" smtClean="0">
                <a:solidFill>
                  <a:srgbClr val="000000"/>
                </a:solidFill>
                <a:latin typeface="Segoe UI Condensed"/>
              </a:rPr>
              <a:t> </a:t>
            </a:r>
          </a:p>
          <a:p>
            <a:pPr marL="285750" indent="-285750">
              <a:buFont typeface="Arial" panose="020B0604020202020204" pitchFamily="34" charset="0"/>
              <a:buChar char="•"/>
            </a:pPr>
            <a:endParaRPr lang="en-US" sz="1600" dirty="0">
              <a:solidFill>
                <a:srgbClr val="000000"/>
              </a:solidFill>
              <a:latin typeface="Segoe UI Condensed"/>
            </a:endParaRPr>
          </a:p>
          <a:p>
            <a:pPr marL="285750" indent="-285750">
              <a:buFont typeface="Arial" panose="020B0604020202020204" pitchFamily="34" charset="0"/>
              <a:buChar char="•"/>
            </a:pPr>
            <a:endParaRPr lang="en-US" sz="1600" dirty="0" smtClean="0">
              <a:solidFill>
                <a:srgbClr val="000000"/>
              </a:solidFill>
              <a:latin typeface="Segoe UI Condensed"/>
            </a:endParaRPr>
          </a:p>
          <a:p>
            <a:pPr marL="285750" indent="-285750">
              <a:buFont typeface="Arial" panose="020B0604020202020204" pitchFamily="34" charset="0"/>
              <a:buChar char="•"/>
            </a:pPr>
            <a:endParaRPr lang="en-US" sz="1600" dirty="0">
              <a:solidFill>
                <a:srgbClr val="000000"/>
              </a:solidFill>
              <a:latin typeface="Segoe UI Condensed"/>
            </a:endParaRPr>
          </a:p>
          <a:p>
            <a:pPr marL="285750" indent="-285750">
              <a:buFont typeface="Arial" panose="020B0604020202020204" pitchFamily="34" charset="0"/>
              <a:buChar char="•"/>
            </a:pPr>
            <a:endParaRPr lang="en-US" sz="1600" dirty="0" smtClean="0">
              <a:solidFill>
                <a:srgbClr val="000000"/>
              </a:solidFill>
              <a:latin typeface="Segoe UI Condensed"/>
            </a:endParaRPr>
          </a:p>
          <a:p>
            <a:pPr marL="285750" indent="-285750">
              <a:buFont typeface="Arial" panose="020B0604020202020204" pitchFamily="34" charset="0"/>
              <a:buChar char="•"/>
            </a:pPr>
            <a:endParaRPr lang="en-US" sz="1600" dirty="0">
              <a:solidFill>
                <a:srgbClr val="000000"/>
              </a:solidFill>
              <a:latin typeface="Segoe UI Condensed"/>
            </a:endParaRPr>
          </a:p>
          <a:p>
            <a:pPr marL="285750" indent="-285750">
              <a:buFont typeface="Arial" panose="020B0604020202020204" pitchFamily="34" charset="0"/>
              <a:buChar char="•"/>
            </a:pPr>
            <a:endParaRPr lang="en-US" sz="1600" dirty="0" smtClean="0">
              <a:solidFill>
                <a:srgbClr val="000000"/>
              </a:solidFill>
              <a:latin typeface="Segoe UI Condensed"/>
            </a:endParaRPr>
          </a:p>
          <a:p>
            <a:pPr marL="285750" indent="-285750">
              <a:buFont typeface="Arial" panose="020B0604020202020204" pitchFamily="34" charset="0"/>
              <a:buChar char="•"/>
            </a:pPr>
            <a:endParaRPr lang="en-US" sz="1600" dirty="0">
              <a:solidFill>
                <a:srgbClr val="000000"/>
              </a:solidFill>
              <a:latin typeface="Segoe UI Condensed"/>
            </a:endParaRPr>
          </a:p>
          <a:p>
            <a:pPr marL="285750" indent="-285750">
              <a:buFont typeface="Arial" panose="020B0604020202020204" pitchFamily="34" charset="0"/>
              <a:buChar char="•"/>
            </a:pPr>
            <a:endParaRPr lang="en-US" sz="1600" dirty="0" smtClean="0">
              <a:solidFill>
                <a:srgbClr val="000000"/>
              </a:solidFill>
              <a:latin typeface="Segoe UI Condensed"/>
            </a:endParaRPr>
          </a:p>
          <a:p>
            <a:pPr marL="285750" indent="-285750">
              <a:buFont typeface="Arial" panose="020B0604020202020204" pitchFamily="34" charset="0"/>
              <a:buChar char="•"/>
            </a:pPr>
            <a:endParaRPr lang="en-US" sz="1600" dirty="0">
              <a:solidFill>
                <a:srgbClr val="000000"/>
              </a:solidFill>
              <a:latin typeface="Segoe UI Condensed"/>
            </a:endParaRPr>
          </a:p>
          <a:p>
            <a:pPr marL="285750" indent="-285750">
              <a:buFont typeface="Arial" panose="020B0604020202020204" pitchFamily="34" charset="0"/>
              <a:buChar char="•"/>
            </a:pPr>
            <a:endParaRPr lang="en-US" sz="1600" dirty="0" smtClean="0">
              <a:solidFill>
                <a:srgbClr val="000000"/>
              </a:solidFill>
              <a:latin typeface="Segoe UI Condensed"/>
            </a:endParaRPr>
          </a:p>
          <a:p>
            <a:pPr marL="285750" indent="-285750">
              <a:buFont typeface="Arial" panose="020B0604020202020204" pitchFamily="34" charset="0"/>
              <a:buChar char="•"/>
            </a:pPr>
            <a:r>
              <a:rPr lang="en-US" sz="1600" dirty="0" smtClean="0">
                <a:solidFill>
                  <a:srgbClr val="000000"/>
                </a:solidFill>
                <a:latin typeface="Segoe UI Condensed"/>
              </a:rPr>
              <a:t>Select </a:t>
            </a:r>
            <a:r>
              <a:rPr lang="en-US" sz="1600" dirty="0">
                <a:solidFill>
                  <a:srgbClr val="000000"/>
                </a:solidFill>
                <a:latin typeface="Segoe UI Condensed"/>
              </a:rPr>
              <a:t>a .</a:t>
            </a:r>
            <a:r>
              <a:rPr lang="en-US" sz="1600" dirty="0" err="1">
                <a:solidFill>
                  <a:srgbClr val="000000"/>
                </a:solidFill>
                <a:latin typeface="Segoe UI Condensed"/>
              </a:rPr>
              <a:t>pbiviz</a:t>
            </a:r>
            <a:r>
              <a:rPr lang="en-US" sz="1600" dirty="0">
                <a:solidFill>
                  <a:srgbClr val="000000"/>
                </a:solidFill>
                <a:latin typeface="Segoe UI Condensed"/>
              </a:rPr>
              <a:t> file in the Open </a:t>
            </a:r>
            <a:r>
              <a:rPr lang="en-US" sz="1600" dirty="0" smtClean="0">
                <a:solidFill>
                  <a:srgbClr val="000000"/>
                </a:solidFill>
                <a:latin typeface="Segoe UI Condensed"/>
              </a:rPr>
              <a:t>dialog</a:t>
            </a:r>
            <a:r>
              <a:rPr lang="en-US" sz="1600" dirty="0"/>
              <a:t>.</a:t>
            </a:r>
          </a:p>
        </p:txBody>
      </p:sp>
      <p:pic>
        <p:nvPicPr>
          <p:cNvPr id="14" name="Picture 13"/>
          <p:cNvPicPr>
            <a:picLocks noChangeAspect="1"/>
          </p:cNvPicPr>
          <p:nvPr/>
        </p:nvPicPr>
        <p:blipFill>
          <a:blip r:embed="rId2"/>
          <a:stretch>
            <a:fillRect/>
          </a:stretch>
        </p:blipFill>
        <p:spPr>
          <a:xfrm>
            <a:off x="8353803" y="2581387"/>
            <a:ext cx="3655317" cy="1050273"/>
          </a:xfrm>
          <a:prstGeom prst="rect">
            <a:avLst/>
          </a:prstGeom>
        </p:spPr>
      </p:pic>
      <p:pic>
        <p:nvPicPr>
          <p:cNvPr id="18" name="Picture 17"/>
          <p:cNvPicPr>
            <a:picLocks noChangeAspect="1"/>
          </p:cNvPicPr>
          <p:nvPr/>
        </p:nvPicPr>
        <p:blipFill>
          <a:blip r:embed="rId3"/>
          <a:stretch>
            <a:fillRect/>
          </a:stretch>
        </p:blipFill>
        <p:spPr>
          <a:xfrm>
            <a:off x="10181461" y="4445292"/>
            <a:ext cx="1790700" cy="1724025"/>
          </a:xfrm>
          <a:prstGeom prst="rect">
            <a:avLst/>
          </a:prstGeom>
        </p:spPr>
      </p:pic>
      <p:sp>
        <p:nvSpPr>
          <p:cNvPr id="19" name="Striped Right Arrow 18"/>
          <p:cNvSpPr/>
          <p:nvPr/>
        </p:nvSpPr>
        <p:spPr>
          <a:xfrm>
            <a:off x="8007119" y="2947868"/>
            <a:ext cx="346684" cy="417124"/>
          </a:xfrm>
          <a:prstGeom prst="strip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triped Right Arrow 19"/>
          <p:cNvSpPr/>
          <p:nvPr/>
        </p:nvSpPr>
        <p:spPr>
          <a:xfrm rot="5400000">
            <a:off x="10621967" y="3697041"/>
            <a:ext cx="708132" cy="625590"/>
          </a:xfrm>
          <a:prstGeom prst="striped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672346" y="2947868"/>
            <a:ext cx="3236536" cy="2106168"/>
          </a:xfrm>
          <a:prstGeom prst="rect">
            <a:avLst/>
          </a:prstGeom>
        </p:spPr>
      </p:pic>
      <p:pic>
        <p:nvPicPr>
          <p:cNvPr id="5" name="Picture 4"/>
          <p:cNvPicPr>
            <a:picLocks noChangeAspect="1"/>
          </p:cNvPicPr>
          <p:nvPr/>
        </p:nvPicPr>
        <p:blipFill>
          <a:blip r:embed="rId5"/>
          <a:stretch>
            <a:fillRect/>
          </a:stretch>
        </p:blipFill>
        <p:spPr>
          <a:xfrm>
            <a:off x="557403" y="5216817"/>
            <a:ext cx="5343525" cy="952500"/>
          </a:xfrm>
          <a:prstGeom prst="rect">
            <a:avLst/>
          </a:prstGeom>
        </p:spPr>
      </p:pic>
      <p:pic>
        <p:nvPicPr>
          <p:cNvPr id="8" name="Picture 7"/>
          <p:cNvPicPr>
            <a:picLocks noChangeAspect="1"/>
          </p:cNvPicPr>
          <p:nvPr/>
        </p:nvPicPr>
        <p:blipFill>
          <a:blip r:embed="rId6"/>
          <a:stretch>
            <a:fillRect/>
          </a:stretch>
        </p:blipFill>
        <p:spPr>
          <a:xfrm>
            <a:off x="6251102" y="1974530"/>
            <a:ext cx="1695450" cy="2026422"/>
          </a:xfrm>
          <a:prstGeom prst="rect">
            <a:avLst/>
          </a:prstGeom>
        </p:spPr>
      </p:pic>
    </p:spTree>
    <p:extLst>
      <p:ext uri="{BB962C8B-B14F-4D97-AF65-F5344CB8AC3E}">
        <p14:creationId xmlns:p14="http://schemas.microsoft.com/office/powerpoint/2010/main" val="2327596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t>
            </a:r>
            <a:r>
              <a:rPr lang="en-US" sz="2800" dirty="0" smtClean="0"/>
              <a:t>ustom </a:t>
            </a:r>
            <a:r>
              <a:rPr lang="en-US" sz="2800" dirty="0"/>
              <a:t>visual to a report (Desktop)</a:t>
            </a:r>
          </a:p>
        </p:txBody>
      </p:sp>
      <p:sp>
        <p:nvSpPr>
          <p:cNvPr id="4" name="Rectangle 3"/>
          <p:cNvSpPr/>
          <p:nvPr/>
        </p:nvSpPr>
        <p:spPr>
          <a:xfrm>
            <a:off x="449629" y="1024103"/>
            <a:ext cx="5401056" cy="1354217"/>
          </a:xfrm>
          <a:prstGeom prst="rect">
            <a:avLst/>
          </a:prstGeom>
        </p:spPr>
        <p:txBody>
          <a:bodyPr wrap="square">
            <a:spAutoFit/>
          </a:bodyPr>
          <a:lstStyle/>
          <a:p>
            <a:r>
              <a:rPr lang="en-US" b="1" dirty="0">
                <a:solidFill>
                  <a:srgbClr val="0099CC"/>
                </a:solidFill>
                <a:cs typeface="Calibri" panose="020F0502020204030204" pitchFamily="34" charset="0"/>
              </a:rPr>
              <a:t>From the Visualization pane – Import from </a:t>
            </a:r>
            <a:r>
              <a:rPr lang="en-US" b="1" dirty="0" smtClean="0">
                <a:solidFill>
                  <a:srgbClr val="0099CC"/>
                </a:solidFill>
                <a:cs typeface="Calibri" panose="020F0502020204030204" pitchFamily="34" charset="0"/>
              </a:rPr>
              <a:t>Store</a:t>
            </a:r>
            <a:endParaRPr lang="en-US" b="1" dirty="0">
              <a:solidFill>
                <a:srgbClr val="0099CC"/>
              </a:solidFill>
              <a:cs typeface="Calibri" panose="020F0502020204030204" pitchFamily="34" charset="0"/>
            </a:endParaRPr>
          </a:p>
          <a:p>
            <a:endParaRPr lang="en-US" sz="1600" dirty="0" smtClean="0">
              <a:solidFill>
                <a:srgbClr val="000000"/>
              </a:solidFill>
              <a:latin typeface="Segoe UI Condensed"/>
            </a:endParaRPr>
          </a:p>
          <a:p>
            <a:pPr marL="285750" indent="-285750">
              <a:buFont typeface="Arial" panose="020B0604020202020204" pitchFamily="34" charset="0"/>
              <a:buChar char="•"/>
            </a:pPr>
            <a:r>
              <a:rPr lang="en-US" sz="1600" dirty="0" smtClean="0">
                <a:solidFill>
                  <a:srgbClr val="000000"/>
                </a:solidFill>
                <a:latin typeface="Segoe UI Condensed"/>
              </a:rPr>
              <a:t>In </a:t>
            </a:r>
            <a:r>
              <a:rPr lang="en-US" sz="1600" dirty="0">
                <a:solidFill>
                  <a:srgbClr val="000000"/>
                </a:solidFill>
                <a:latin typeface="Segoe UI Condensed"/>
              </a:rPr>
              <a:t>the </a:t>
            </a:r>
            <a:r>
              <a:rPr lang="en-US" sz="1600" b="1" dirty="0">
                <a:solidFill>
                  <a:srgbClr val="000000"/>
                </a:solidFill>
                <a:latin typeface="Segoe UI Condensed"/>
              </a:rPr>
              <a:t>Visualizations</a:t>
            </a:r>
            <a:r>
              <a:rPr lang="en-US" sz="1600" dirty="0">
                <a:solidFill>
                  <a:srgbClr val="000000"/>
                </a:solidFill>
                <a:latin typeface="Segoe UI Condensed"/>
              </a:rPr>
              <a:t> pane, choose </a:t>
            </a:r>
            <a:r>
              <a:rPr lang="en-US" sz="1600" b="1" dirty="0">
                <a:solidFill>
                  <a:srgbClr val="000000"/>
                </a:solidFill>
                <a:latin typeface="Segoe UI Condensed"/>
              </a:rPr>
              <a:t>Insert (…)</a:t>
            </a:r>
            <a:r>
              <a:rPr lang="en-US" sz="1600" dirty="0">
                <a:solidFill>
                  <a:srgbClr val="000000"/>
                </a:solidFill>
                <a:latin typeface="Segoe UI Condensed"/>
              </a:rPr>
              <a:t>. &gt; </a:t>
            </a:r>
            <a:r>
              <a:rPr lang="en-US" sz="1600" b="1" dirty="0">
                <a:solidFill>
                  <a:srgbClr val="000000"/>
                </a:solidFill>
                <a:latin typeface="Segoe UI Condensed"/>
              </a:rPr>
              <a:t>Insert from </a:t>
            </a:r>
            <a:r>
              <a:rPr lang="en-US" sz="1600" b="1" dirty="0" smtClean="0">
                <a:solidFill>
                  <a:srgbClr val="000000"/>
                </a:solidFill>
                <a:latin typeface="Segoe UI Condensed"/>
              </a:rPr>
              <a:t>Store</a:t>
            </a:r>
            <a:r>
              <a:rPr lang="en-US" sz="1600" dirty="0"/>
              <a:t/>
            </a:r>
            <a:br>
              <a:rPr lang="en-US" sz="1600" dirty="0"/>
            </a:br>
            <a:endParaRPr lang="en-US" sz="1600" dirty="0"/>
          </a:p>
        </p:txBody>
      </p:sp>
      <p:cxnSp>
        <p:nvCxnSpPr>
          <p:cNvPr id="7" name="Straight Arrow Connector 6"/>
          <p:cNvCxnSpPr>
            <a:stCxn id="2" idx="2"/>
            <a:endCxn id="2" idx="2"/>
          </p:cNvCxnSpPr>
          <p:nvPr/>
        </p:nvCxnSpPr>
        <p:spPr>
          <a:xfrm>
            <a:off x="6049149" y="937522"/>
            <a:ext cx="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6262508" y="937522"/>
            <a:ext cx="1" cy="51462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550592" y="1011133"/>
            <a:ext cx="5401056" cy="3816429"/>
          </a:xfrm>
          <a:prstGeom prst="rect">
            <a:avLst/>
          </a:prstGeom>
        </p:spPr>
        <p:txBody>
          <a:bodyPr wrap="square">
            <a:spAutoFit/>
          </a:bodyPr>
          <a:lstStyle/>
          <a:p>
            <a:r>
              <a:rPr lang="en-US" b="1" dirty="0" smtClean="0">
                <a:solidFill>
                  <a:srgbClr val="0099CC"/>
                </a:solidFill>
                <a:latin typeface="+mj-lt"/>
                <a:ea typeface="+mj-ea"/>
                <a:cs typeface="Calibri" panose="020F0502020204030204" pitchFamily="34" charset="0"/>
              </a:rPr>
              <a:t>Removing custom </a:t>
            </a:r>
            <a:r>
              <a:rPr lang="en-US" b="1" dirty="0">
                <a:solidFill>
                  <a:srgbClr val="0099CC"/>
                </a:solidFill>
                <a:latin typeface="+mj-lt"/>
                <a:ea typeface="+mj-ea"/>
                <a:cs typeface="Calibri" panose="020F0502020204030204" pitchFamily="34" charset="0"/>
              </a:rPr>
              <a:t>visual </a:t>
            </a:r>
            <a:r>
              <a:rPr lang="en-US" b="1" dirty="0" smtClean="0">
                <a:solidFill>
                  <a:srgbClr val="0099CC"/>
                </a:solidFill>
                <a:latin typeface="+mj-lt"/>
                <a:ea typeface="+mj-ea"/>
                <a:cs typeface="Calibri" panose="020F0502020204030204" pitchFamily="34" charset="0"/>
              </a:rPr>
              <a:t>from </a:t>
            </a:r>
            <a:r>
              <a:rPr lang="en-US" b="1" dirty="0">
                <a:solidFill>
                  <a:srgbClr val="0099CC"/>
                </a:solidFill>
                <a:latin typeface="+mj-lt"/>
                <a:ea typeface="+mj-ea"/>
                <a:cs typeface="Calibri" panose="020F0502020204030204" pitchFamily="34" charset="0"/>
              </a:rPr>
              <a:t>a report </a:t>
            </a:r>
            <a:endParaRPr lang="en-US" b="1" dirty="0" smtClean="0">
              <a:solidFill>
                <a:srgbClr val="0099CC"/>
              </a:solidFill>
              <a:latin typeface="+mj-lt"/>
              <a:ea typeface="+mj-ea"/>
              <a:cs typeface="Calibri" panose="020F0502020204030204" pitchFamily="34" charset="0"/>
            </a:endParaRPr>
          </a:p>
          <a:p>
            <a:r>
              <a:rPr lang="en-US" sz="1600" dirty="0" smtClean="0">
                <a:solidFill>
                  <a:srgbClr val="000000"/>
                </a:solidFill>
                <a:latin typeface="Segoe UI Condensed"/>
              </a:rPr>
              <a:t>In the </a:t>
            </a:r>
            <a:r>
              <a:rPr lang="en-US" sz="1600" b="1" dirty="0" smtClean="0">
                <a:solidFill>
                  <a:srgbClr val="000000"/>
                </a:solidFill>
                <a:latin typeface="Segoe UI Condensed"/>
              </a:rPr>
              <a:t>Visualizations</a:t>
            </a:r>
            <a:r>
              <a:rPr lang="en-US" sz="1600" dirty="0" smtClean="0">
                <a:solidFill>
                  <a:srgbClr val="000000"/>
                </a:solidFill>
                <a:latin typeface="Segoe UI Condensed"/>
              </a:rPr>
              <a:t> pane, choose </a:t>
            </a:r>
            <a:r>
              <a:rPr lang="en-US" sz="1600" b="1" dirty="0" smtClean="0">
                <a:solidFill>
                  <a:srgbClr val="000000"/>
                </a:solidFill>
                <a:latin typeface="Segoe UI Condensed"/>
              </a:rPr>
              <a:t>Insert (…)</a:t>
            </a:r>
            <a:r>
              <a:rPr lang="en-US" sz="1600" dirty="0" smtClean="0">
                <a:solidFill>
                  <a:srgbClr val="000000"/>
                </a:solidFill>
                <a:latin typeface="Segoe UI Condensed"/>
              </a:rPr>
              <a:t>. &gt; </a:t>
            </a:r>
            <a:r>
              <a:rPr lang="en-US" sz="1600" b="1" dirty="0" smtClean="0">
                <a:solidFill>
                  <a:srgbClr val="000000"/>
                </a:solidFill>
                <a:latin typeface="Segoe UI Condensed"/>
              </a:rPr>
              <a:t>Delete a Custom Visual</a:t>
            </a:r>
          </a:p>
          <a:p>
            <a:endParaRPr lang="en-US" sz="1600" b="1" dirty="0">
              <a:solidFill>
                <a:srgbClr val="000000"/>
              </a:solidFill>
              <a:latin typeface="Segoe UI Condensed"/>
            </a:endParaRPr>
          </a:p>
          <a:p>
            <a:endParaRPr lang="en-US" sz="1600" b="1" dirty="0" smtClean="0">
              <a:solidFill>
                <a:srgbClr val="000000"/>
              </a:solidFill>
              <a:latin typeface="Segoe UI Condensed"/>
            </a:endParaRPr>
          </a:p>
          <a:p>
            <a:endParaRPr lang="en-US" sz="1600" b="1" dirty="0">
              <a:solidFill>
                <a:srgbClr val="000000"/>
              </a:solidFill>
              <a:latin typeface="Segoe UI Condensed"/>
            </a:endParaRPr>
          </a:p>
          <a:p>
            <a:endParaRPr lang="en-US" sz="1600" b="1" dirty="0" smtClean="0">
              <a:solidFill>
                <a:srgbClr val="000000"/>
              </a:solidFill>
              <a:latin typeface="Segoe UI Condensed"/>
            </a:endParaRPr>
          </a:p>
          <a:p>
            <a:endParaRPr lang="en-US" sz="1600" b="1" dirty="0">
              <a:solidFill>
                <a:srgbClr val="000000"/>
              </a:solidFill>
              <a:latin typeface="Segoe UI Condensed"/>
            </a:endParaRPr>
          </a:p>
          <a:p>
            <a:endParaRPr lang="en-US" sz="1600" b="1" dirty="0" smtClean="0">
              <a:solidFill>
                <a:srgbClr val="000000"/>
              </a:solidFill>
              <a:latin typeface="Segoe UI Condensed"/>
            </a:endParaRPr>
          </a:p>
          <a:p>
            <a:endParaRPr lang="en-US" sz="1600" b="1" dirty="0">
              <a:solidFill>
                <a:srgbClr val="000000"/>
              </a:solidFill>
              <a:latin typeface="Segoe UI Condensed"/>
            </a:endParaRPr>
          </a:p>
          <a:p>
            <a:endParaRPr lang="en-US" sz="1600" b="1" dirty="0" smtClean="0">
              <a:solidFill>
                <a:srgbClr val="000000"/>
              </a:solidFill>
              <a:latin typeface="Segoe UI Condensed"/>
            </a:endParaRPr>
          </a:p>
          <a:p>
            <a:endParaRPr lang="en-US" sz="1600" b="1" dirty="0">
              <a:solidFill>
                <a:srgbClr val="000000"/>
              </a:solidFill>
              <a:latin typeface="Segoe UI Condensed"/>
            </a:endParaRPr>
          </a:p>
          <a:p>
            <a:endParaRPr lang="en-US" sz="1600" b="1" dirty="0" smtClean="0">
              <a:solidFill>
                <a:srgbClr val="000000"/>
              </a:solidFill>
              <a:latin typeface="Segoe UI Condensed"/>
            </a:endParaRPr>
          </a:p>
          <a:p>
            <a:pPr marL="285750" indent="-285750">
              <a:buFont typeface="Arial" panose="020B0604020202020204" pitchFamily="34" charset="0"/>
              <a:buChar char="•"/>
            </a:pPr>
            <a:r>
              <a:rPr lang="en-US" sz="1600" dirty="0" smtClean="0">
                <a:solidFill>
                  <a:srgbClr val="000000"/>
                </a:solidFill>
                <a:latin typeface="Segoe UI Condensed"/>
              </a:rPr>
              <a:t>Select a custom visual that has to </a:t>
            </a:r>
          </a:p>
          <a:p>
            <a:r>
              <a:rPr lang="en-US" sz="1600" dirty="0" smtClean="0">
                <a:solidFill>
                  <a:srgbClr val="000000"/>
                </a:solidFill>
                <a:latin typeface="Segoe UI Condensed"/>
              </a:rPr>
              <a:t>      be deleted and click delete</a:t>
            </a:r>
          </a:p>
        </p:txBody>
      </p:sp>
      <p:sp>
        <p:nvSpPr>
          <p:cNvPr id="19" name="Striped Right Arrow 18"/>
          <p:cNvSpPr/>
          <p:nvPr/>
        </p:nvSpPr>
        <p:spPr>
          <a:xfrm>
            <a:off x="2093253" y="3081269"/>
            <a:ext cx="346684" cy="417124"/>
          </a:xfrm>
          <a:prstGeom prst="strip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Striped Right Arrow 19"/>
          <p:cNvSpPr/>
          <p:nvPr/>
        </p:nvSpPr>
        <p:spPr>
          <a:xfrm rot="5400000">
            <a:off x="3888198" y="3854850"/>
            <a:ext cx="390725" cy="523063"/>
          </a:xfrm>
          <a:prstGeom prst="striped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319094" y="2237936"/>
            <a:ext cx="1695450" cy="1495864"/>
          </a:xfrm>
          <a:prstGeom prst="rect">
            <a:avLst/>
          </a:prstGeom>
        </p:spPr>
      </p:pic>
      <p:pic>
        <p:nvPicPr>
          <p:cNvPr id="6" name="Picture 5"/>
          <p:cNvPicPr>
            <a:picLocks noChangeAspect="1"/>
          </p:cNvPicPr>
          <p:nvPr/>
        </p:nvPicPr>
        <p:blipFill>
          <a:blip r:embed="rId3"/>
          <a:stretch>
            <a:fillRect/>
          </a:stretch>
        </p:blipFill>
        <p:spPr>
          <a:xfrm>
            <a:off x="2535950" y="2318713"/>
            <a:ext cx="3314735" cy="1565534"/>
          </a:xfrm>
          <a:prstGeom prst="rect">
            <a:avLst/>
          </a:prstGeom>
        </p:spPr>
      </p:pic>
      <p:pic>
        <p:nvPicPr>
          <p:cNvPr id="10" name="Picture 9"/>
          <p:cNvPicPr>
            <a:picLocks noChangeAspect="1"/>
          </p:cNvPicPr>
          <p:nvPr/>
        </p:nvPicPr>
        <p:blipFill>
          <a:blip r:embed="rId4"/>
          <a:stretch>
            <a:fillRect/>
          </a:stretch>
        </p:blipFill>
        <p:spPr>
          <a:xfrm>
            <a:off x="2636367" y="4311744"/>
            <a:ext cx="3113900" cy="1890526"/>
          </a:xfrm>
          <a:prstGeom prst="rect">
            <a:avLst/>
          </a:prstGeom>
        </p:spPr>
      </p:pic>
      <p:sp>
        <p:nvSpPr>
          <p:cNvPr id="17" name="Striped Right Arrow 16"/>
          <p:cNvSpPr/>
          <p:nvPr/>
        </p:nvSpPr>
        <p:spPr>
          <a:xfrm rot="10800000">
            <a:off x="2212233" y="4800113"/>
            <a:ext cx="390725" cy="523063"/>
          </a:xfrm>
          <a:prstGeom prst="striped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417551" y="4162676"/>
            <a:ext cx="1581150" cy="1743075"/>
          </a:xfrm>
          <a:prstGeom prst="rect">
            <a:avLst/>
          </a:prstGeom>
        </p:spPr>
      </p:pic>
      <p:pic>
        <p:nvPicPr>
          <p:cNvPr id="12" name="Picture 11"/>
          <p:cNvPicPr>
            <a:picLocks noChangeAspect="1"/>
          </p:cNvPicPr>
          <p:nvPr/>
        </p:nvPicPr>
        <p:blipFill>
          <a:blip r:embed="rId6"/>
          <a:stretch>
            <a:fillRect/>
          </a:stretch>
        </p:blipFill>
        <p:spPr>
          <a:xfrm>
            <a:off x="6603849" y="2100201"/>
            <a:ext cx="1676400" cy="1924740"/>
          </a:xfrm>
          <a:prstGeom prst="rect">
            <a:avLst/>
          </a:prstGeom>
        </p:spPr>
      </p:pic>
      <p:sp>
        <p:nvSpPr>
          <p:cNvPr id="21" name="Striped Right Arrow 20"/>
          <p:cNvSpPr/>
          <p:nvPr/>
        </p:nvSpPr>
        <p:spPr>
          <a:xfrm>
            <a:off x="8311861" y="2823529"/>
            <a:ext cx="346684" cy="417124"/>
          </a:xfrm>
          <a:prstGeom prst="strip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stretch>
            <a:fillRect/>
          </a:stretch>
        </p:blipFill>
        <p:spPr>
          <a:xfrm>
            <a:off x="8690157" y="2084961"/>
            <a:ext cx="3261491" cy="1924740"/>
          </a:xfrm>
          <a:prstGeom prst="rect">
            <a:avLst/>
          </a:prstGeom>
        </p:spPr>
      </p:pic>
      <p:pic>
        <p:nvPicPr>
          <p:cNvPr id="24" name="Picture 23"/>
          <p:cNvPicPr>
            <a:picLocks noChangeAspect="1"/>
          </p:cNvPicPr>
          <p:nvPr/>
        </p:nvPicPr>
        <p:blipFill>
          <a:blip r:embed="rId8"/>
          <a:stretch>
            <a:fillRect/>
          </a:stretch>
        </p:blipFill>
        <p:spPr>
          <a:xfrm>
            <a:off x="10191362" y="4370676"/>
            <a:ext cx="1752600" cy="1831594"/>
          </a:xfrm>
          <a:prstGeom prst="rect">
            <a:avLst/>
          </a:prstGeom>
        </p:spPr>
      </p:pic>
      <p:sp>
        <p:nvSpPr>
          <p:cNvPr id="25" name="Striped Right Arrow 24"/>
          <p:cNvSpPr/>
          <p:nvPr/>
        </p:nvSpPr>
        <p:spPr>
          <a:xfrm rot="5400000">
            <a:off x="10681432" y="3936277"/>
            <a:ext cx="345735" cy="523063"/>
          </a:xfrm>
          <a:prstGeom prst="striped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023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5</a:t>
            </a:fld>
            <a:endParaRPr lang="en-US" dirty="0"/>
          </a:p>
        </p:txBody>
      </p:sp>
      <p:sp>
        <p:nvSpPr>
          <p:cNvPr id="2" name="Title 1"/>
          <p:cNvSpPr>
            <a:spLocks noGrp="1"/>
          </p:cNvSpPr>
          <p:nvPr>
            <p:ph type="title"/>
          </p:nvPr>
        </p:nvSpPr>
        <p:spPr>
          <a:xfrm>
            <a:off x="405824" y="250808"/>
            <a:ext cx="11286649" cy="501907"/>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smtClean="0"/>
              <a:t>History</a:t>
            </a:r>
            <a:endParaRPr lang="en-US" dirty="0"/>
          </a:p>
        </p:txBody>
      </p:sp>
      <p:sp>
        <p:nvSpPr>
          <p:cNvPr id="74" name="Rectangle 73"/>
          <p:cNvSpPr/>
          <p:nvPr/>
        </p:nvSpPr>
        <p:spPr>
          <a:xfrm>
            <a:off x="601579" y="1347537"/>
            <a:ext cx="10852483" cy="3057247"/>
          </a:xfrm>
          <a:prstGeom prst="rect">
            <a:avLst/>
          </a:prstGeom>
        </p:spPr>
        <p:txBody>
          <a:bodyPr wrap="square">
            <a:spAutoFit/>
          </a:bodyPr>
          <a:lstStyle/>
          <a:p>
            <a:pPr marL="342900" lvl="0" indent="-342900">
              <a:spcBef>
                <a:spcPts val="1000"/>
              </a:spcBef>
              <a:buClr>
                <a:srgbClr val="A53010"/>
              </a:buClr>
              <a:buFont typeface="Wingdings 3" charset="2"/>
              <a:buChar char=""/>
            </a:pPr>
            <a:r>
              <a:rPr lang="en-US" sz="2200" dirty="0">
                <a:solidFill>
                  <a:prstClr val="black">
                    <a:lumMod val="75000"/>
                    <a:lumOff val="25000"/>
                  </a:prstClr>
                </a:solidFill>
                <a:latin typeface="Cambria Math" panose="02040503050406030204" pitchFamily="18" charset="0"/>
                <a:ea typeface="Cambria Math" panose="02040503050406030204" pitchFamily="18" charset="0"/>
              </a:rPr>
              <a:t>Microsoft unveiled the first preview to its business intelligence service also called Power BI within Office 365 developed basically for customers to track down data about their businesses in September 2014.</a:t>
            </a:r>
          </a:p>
          <a:p>
            <a:pPr marL="342900" lvl="0" indent="-342900">
              <a:spcBef>
                <a:spcPts val="1000"/>
              </a:spcBef>
              <a:buClr>
                <a:srgbClr val="A53010"/>
              </a:buClr>
              <a:buFont typeface="Wingdings 3" charset="2"/>
              <a:buChar char=""/>
            </a:pPr>
            <a:r>
              <a:rPr lang="en-US" sz="2200" dirty="0">
                <a:solidFill>
                  <a:prstClr val="black">
                    <a:lumMod val="75000"/>
                    <a:lumOff val="25000"/>
                  </a:prstClr>
                </a:solidFill>
                <a:latin typeface="Cambria Math" panose="02040503050406030204" pitchFamily="18" charset="0"/>
                <a:ea typeface="Cambria Math" panose="02040503050406030204" pitchFamily="18" charset="0"/>
              </a:rPr>
              <a:t>The first release of Power BI  released on 24 July 2015 and was based on Excel Based Add ins: Power Pivot, Power Query, Power view and Power Map.</a:t>
            </a:r>
          </a:p>
          <a:p>
            <a:pPr marL="342900" lvl="0" indent="-342900">
              <a:spcBef>
                <a:spcPts val="1000"/>
              </a:spcBef>
              <a:buClr>
                <a:srgbClr val="A53010"/>
              </a:buClr>
              <a:buFont typeface="Wingdings 3" charset="2"/>
              <a:buChar char=""/>
            </a:pPr>
            <a:r>
              <a:rPr lang="en-US" sz="2200" dirty="0">
                <a:solidFill>
                  <a:prstClr val="black">
                    <a:lumMod val="75000"/>
                    <a:lumOff val="25000"/>
                  </a:prstClr>
                </a:solidFill>
                <a:latin typeface="Cambria Math" panose="02040503050406030204" pitchFamily="18" charset="0"/>
                <a:ea typeface="Cambria Math" panose="02040503050406030204" pitchFamily="18" charset="0"/>
              </a:rPr>
              <a:t>With time Microsoft has added more features like Question and Answers, enterprise level data connectivity and security options via Power BI </a:t>
            </a:r>
            <a:r>
              <a:rPr lang="en-US" sz="2200" dirty="0" smtClean="0">
                <a:solidFill>
                  <a:prstClr val="black">
                    <a:lumMod val="75000"/>
                    <a:lumOff val="25000"/>
                  </a:prstClr>
                </a:solidFill>
                <a:latin typeface="Cambria Math" panose="02040503050406030204" pitchFamily="18" charset="0"/>
                <a:ea typeface="Cambria Math" panose="02040503050406030204" pitchFamily="18" charset="0"/>
              </a:rPr>
              <a:t>Gateways, Power BI Report server for On-Premise report publishing, Power BI Premium </a:t>
            </a:r>
            <a:r>
              <a:rPr lang="en-US" sz="2200" dirty="0">
                <a:solidFill>
                  <a:prstClr val="black">
                    <a:lumMod val="75000"/>
                    <a:lumOff val="25000"/>
                  </a:prstClr>
                </a:solidFill>
                <a:latin typeface="Cambria Math" panose="02040503050406030204" pitchFamily="18" charset="0"/>
                <a:ea typeface="Cambria Math" panose="02040503050406030204" pitchFamily="18" charset="0"/>
              </a:rPr>
              <a:t>and a lot more.</a:t>
            </a:r>
          </a:p>
        </p:txBody>
      </p:sp>
    </p:spTree>
    <p:extLst>
      <p:ext uri="{BB962C8B-B14F-4D97-AF65-F5344CB8AC3E}">
        <p14:creationId xmlns:p14="http://schemas.microsoft.com/office/powerpoint/2010/main" val="23136671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Bookmark</a:t>
            </a:r>
            <a:endParaRPr lang="en-US" sz="2800" dirty="0"/>
          </a:p>
        </p:txBody>
      </p:sp>
      <p:sp>
        <p:nvSpPr>
          <p:cNvPr id="4" name="Rectangle 3"/>
          <p:cNvSpPr/>
          <p:nvPr/>
        </p:nvSpPr>
        <p:spPr>
          <a:xfrm>
            <a:off x="449629" y="931770"/>
            <a:ext cx="11242844" cy="830997"/>
          </a:xfrm>
          <a:prstGeom prst="rect">
            <a:avLst/>
          </a:prstGeom>
        </p:spPr>
        <p:txBody>
          <a:bodyPr wrap="square">
            <a:spAutoFit/>
          </a:bodyPr>
          <a:lstStyle/>
          <a:p>
            <a:r>
              <a:rPr lang="en-US" sz="1600" dirty="0" smtClean="0">
                <a:solidFill>
                  <a:srgbClr val="000000"/>
                </a:solidFill>
                <a:latin typeface="Segoe UI Condensed"/>
              </a:rPr>
              <a:t>Using </a:t>
            </a:r>
            <a:r>
              <a:rPr lang="en-US" sz="1600" dirty="0">
                <a:solidFill>
                  <a:srgbClr val="000000"/>
                </a:solidFill>
                <a:latin typeface="Segoe UI Condensed"/>
              </a:rPr>
              <a:t>bookmarks in Power BI you can capture the currently configured view of a report page, including filtering and the state of visuals, and later go back to that state by simply selecting that saved bookmark.</a:t>
            </a:r>
            <a:r>
              <a:rPr lang="en-US" sz="1600" dirty="0" smtClean="0"/>
              <a:t/>
            </a:r>
            <a:br>
              <a:rPr lang="en-US" sz="1600" dirty="0" smtClean="0"/>
            </a:br>
            <a:endParaRPr lang="en-US" sz="1600" dirty="0"/>
          </a:p>
        </p:txBody>
      </p:sp>
      <p:cxnSp>
        <p:nvCxnSpPr>
          <p:cNvPr id="7" name="Straight Arrow Connector 6"/>
          <p:cNvCxnSpPr>
            <a:stCxn id="2" idx="2"/>
            <a:endCxn id="2" idx="2"/>
          </p:cNvCxnSpPr>
          <p:nvPr/>
        </p:nvCxnSpPr>
        <p:spPr>
          <a:xfrm>
            <a:off x="6049149" y="937522"/>
            <a:ext cx="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9629" y="1623596"/>
            <a:ext cx="7307532" cy="4616648"/>
          </a:xfrm>
          <a:prstGeom prst="rect">
            <a:avLst/>
          </a:prstGeom>
          <a:noFill/>
        </p:spPr>
        <p:txBody>
          <a:bodyPr wrap="square" rtlCol="0">
            <a:spAutoFit/>
          </a:bodyPr>
          <a:lstStyle/>
          <a:p>
            <a:r>
              <a:rPr lang="en-US" b="1" dirty="0" smtClean="0">
                <a:solidFill>
                  <a:srgbClr val="0099CC"/>
                </a:solidFill>
                <a:latin typeface="+mj-lt"/>
                <a:ea typeface="+mj-ea"/>
                <a:cs typeface="Calibri" panose="020F0502020204030204" pitchFamily="34" charset="0"/>
              </a:rPr>
              <a:t>Enabling  </a:t>
            </a:r>
            <a:r>
              <a:rPr lang="en-US" b="1" dirty="0">
                <a:solidFill>
                  <a:srgbClr val="0099CC"/>
                </a:solidFill>
                <a:latin typeface="+mj-lt"/>
                <a:ea typeface="+mj-ea"/>
                <a:cs typeface="Calibri" panose="020F0502020204030204" pitchFamily="34" charset="0"/>
              </a:rPr>
              <a:t>the bookmarks </a:t>
            </a:r>
            <a:r>
              <a:rPr lang="en-US" b="1" dirty="0" smtClean="0">
                <a:solidFill>
                  <a:srgbClr val="0099CC"/>
                </a:solidFill>
                <a:latin typeface="+mj-lt"/>
                <a:ea typeface="+mj-ea"/>
                <a:cs typeface="Calibri" panose="020F0502020204030204" pitchFamily="34" charset="0"/>
              </a:rPr>
              <a:t>preview</a:t>
            </a:r>
          </a:p>
          <a:p>
            <a:endParaRPr lang="en-US" b="1" dirty="0" smtClean="0">
              <a:solidFill>
                <a:srgbClr val="0099CC"/>
              </a:solidFill>
              <a:latin typeface="+mj-lt"/>
              <a:ea typeface="+mj-ea"/>
              <a:cs typeface="Calibri" panose="020F0502020204030204" pitchFamily="34" charset="0"/>
            </a:endParaRPr>
          </a:p>
          <a:p>
            <a:pPr marL="285750" indent="-285750">
              <a:buFont typeface="Arial" panose="020B0604020202020204" pitchFamily="34" charset="0"/>
              <a:buChar char="•"/>
            </a:pPr>
            <a:r>
              <a:rPr lang="en-US" sz="1600" dirty="0">
                <a:solidFill>
                  <a:srgbClr val="000000"/>
                </a:solidFill>
                <a:latin typeface="Segoe UI Condensed"/>
              </a:rPr>
              <a:t>To enable this preview feature, </a:t>
            </a:r>
            <a:r>
              <a:rPr lang="en-US" sz="1600" dirty="0" smtClean="0">
                <a:solidFill>
                  <a:srgbClr val="000000"/>
                </a:solidFill>
                <a:latin typeface="Segoe UI Condensed"/>
              </a:rPr>
              <a:t>select </a:t>
            </a:r>
            <a:r>
              <a:rPr lang="en-US" sz="1600" b="1" dirty="0" smtClean="0">
                <a:solidFill>
                  <a:srgbClr val="000000"/>
                </a:solidFill>
                <a:latin typeface="Segoe UI Condensed"/>
              </a:rPr>
              <a:t>File </a:t>
            </a:r>
            <a:r>
              <a:rPr lang="en-US" sz="1600" dirty="0" smtClean="0">
                <a:solidFill>
                  <a:srgbClr val="000000"/>
                </a:solidFill>
                <a:latin typeface="Segoe UI Condensed"/>
              </a:rPr>
              <a:t>&gt;</a:t>
            </a:r>
            <a:r>
              <a:rPr lang="en-US" sz="1600" b="1" dirty="0" smtClean="0">
                <a:solidFill>
                  <a:srgbClr val="000000"/>
                </a:solidFill>
                <a:latin typeface="Segoe UI Condensed"/>
              </a:rPr>
              <a:t> Options and Settings </a:t>
            </a:r>
            <a:r>
              <a:rPr lang="en-US" sz="1600" dirty="0" smtClean="0">
                <a:solidFill>
                  <a:srgbClr val="000000"/>
                </a:solidFill>
                <a:latin typeface="Segoe UI Condensed"/>
              </a:rPr>
              <a:t>&gt;</a:t>
            </a:r>
            <a:r>
              <a:rPr lang="en-US" sz="1600" b="1" dirty="0" smtClean="0">
                <a:solidFill>
                  <a:srgbClr val="000000"/>
                </a:solidFill>
                <a:latin typeface="Segoe UI Condensed"/>
              </a:rPr>
              <a:t> Options </a:t>
            </a:r>
            <a:r>
              <a:rPr lang="en-US" sz="1600" dirty="0" smtClean="0">
                <a:solidFill>
                  <a:srgbClr val="000000"/>
                </a:solidFill>
                <a:latin typeface="Segoe UI Condensed"/>
              </a:rPr>
              <a:t>&gt;</a:t>
            </a:r>
            <a:r>
              <a:rPr lang="en-US" sz="1600" b="1" dirty="0" smtClean="0">
                <a:solidFill>
                  <a:srgbClr val="000000"/>
                </a:solidFill>
                <a:latin typeface="Segoe UI Condensed"/>
              </a:rPr>
              <a:t> Preview Features </a:t>
            </a:r>
            <a:r>
              <a:rPr lang="en-US" sz="1600" dirty="0" smtClean="0">
                <a:solidFill>
                  <a:srgbClr val="000000"/>
                </a:solidFill>
                <a:latin typeface="Segoe UI Condensed"/>
              </a:rPr>
              <a:t>&gt; </a:t>
            </a:r>
            <a:r>
              <a:rPr lang="en-US" sz="1600" b="1" dirty="0" smtClean="0">
                <a:solidFill>
                  <a:srgbClr val="000000"/>
                </a:solidFill>
                <a:latin typeface="Segoe UI Condensed"/>
              </a:rPr>
              <a:t>Bookmarks</a:t>
            </a:r>
            <a:r>
              <a:rPr lang="en-US" sz="1600" dirty="0" smtClean="0">
                <a:solidFill>
                  <a:srgbClr val="000000"/>
                </a:solidFill>
                <a:latin typeface="Segoe UI Condensed"/>
              </a:rPr>
              <a:t>.</a:t>
            </a:r>
          </a:p>
          <a:p>
            <a:endParaRPr lang="en-US" sz="1600" dirty="0" smtClean="0">
              <a:solidFill>
                <a:srgbClr val="000000"/>
              </a:solidFill>
              <a:latin typeface="Segoe UI Condensed"/>
            </a:endParaRPr>
          </a:p>
          <a:p>
            <a:pPr marL="285750" indent="-285750">
              <a:buFont typeface="Arial" panose="020B0604020202020204" pitchFamily="34" charset="0"/>
              <a:buChar char="•"/>
            </a:pPr>
            <a:r>
              <a:rPr lang="en-US" sz="1600" dirty="0">
                <a:solidFill>
                  <a:srgbClr val="000000"/>
                </a:solidFill>
                <a:latin typeface="Segoe UI Condensed"/>
              </a:rPr>
              <a:t>To use bookmarks, select the </a:t>
            </a:r>
            <a:r>
              <a:rPr lang="en-US" sz="1600" b="1" dirty="0">
                <a:solidFill>
                  <a:srgbClr val="000000"/>
                </a:solidFill>
                <a:latin typeface="Segoe UI Condensed"/>
              </a:rPr>
              <a:t>View</a:t>
            </a:r>
            <a:r>
              <a:rPr lang="en-US" sz="1600" dirty="0">
                <a:solidFill>
                  <a:srgbClr val="000000"/>
                </a:solidFill>
                <a:latin typeface="Segoe UI Condensed"/>
              </a:rPr>
              <a:t> ribbon, then select the box for </a:t>
            </a:r>
            <a:r>
              <a:rPr lang="en-US" sz="1600" b="1" dirty="0">
                <a:solidFill>
                  <a:srgbClr val="000000"/>
                </a:solidFill>
                <a:latin typeface="Segoe UI Condensed"/>
              </a:rPr>
              <a:t>Bookmarks </a:t>
            </a:r>
            <a:r>
              <a:rPr lang="en-US" sz="1600" b="1" dirty="0" smtClean="0">
                <a:solidFill>
                  <a:srgbClr val="000000"/>
                </a:solidFill>
                <a:latin typeface="Segoe UI Condensed"/>
              </a:rPr>
              <a:t>Pane.</a:t>
            </a:r>
          </a:p>
          <a:p>
            <a:endParaRPr lang="en-US" sz="1600" b="1" dirty="0">
              <a:solidFill>
                <a:srgbClr val="000000"/>
              </a:solidFill>
              <a:latin typeface="Segoe UI Condensed"/>
              <a:ea typeface="+mj-ea"/>
              <a:cs typeface="Calibri" panose="020F0502020204030204" pitchFamily="34" charset="0"/>
            </a:endParaRPr>
          </a:p>
          <a:p>
            <a:r>
              <a:rPr lang="en-US" sz="1600" dirty="0">
                <a:solidFill>
                  <a:srgbClr val="000000"/>
                </a:solidFill>
                <a:latin typeface="Segoe UI Condensed"/>
              </a:rPr>
              <a:t>When you create a bookmark, the following elements are saved with the bookmark:</a:t>
            </a:r>
          </a:p>
          <a:p>
            <a:pPr>
              <a:buFont typeface="Arial" panose="020B0604020202020204" pitchFamily="34" charset="0"/>
              <a:buChar char="•"/>
            </a:pPr>
            <a:r>
              <a:rPr lang="en-US" sz="1600" dirty="0">
                <a:solidFill>
                  <a:srgbClr val="000000"/>
                </a:solidFill>
                <a:latin typeface="Segoe UI Condensed"/>
              </a:rPr>
              <a:t>The current page</a:t>
            </a:r>
          </a:p>
          <a:p>
            <a:pPr>
              <a:buFont typeface="Arial" panose="020B0604020202020204" pitchFamily="34" charset="0"/>
              <a:buChar char="•"/>
            </a:pPr>
            <a:r>
              <a:rPr lang="en-US" sz="1600" dirty="0">
                <a:solidFill>
                  <a:srgbClr val="000000"/>
                </a:solidFill>
                <a:latin typeface="Segoe UI Condensed"/>
              </a:rPr>
              <a:t>Filters</a:t>
            </a:r>
          </a:p>
          <a:p>
            <a:pPr>
              <a:buFont typeface="Arial" panose="020B0604020202020204" pitchFamily="34" charset="0"/>
              <a:buChar char="•"/>
            </a:pPr>
            <a:r>
              <a:rPr lang="en-US" sz="1600" dirty="0">
                <a:solidFill>
                  <a:srgbClr val="000000"/>
                </a:solidFill>
                <a:latin typeface="Segoe UI Condensed"/>
              </a:rPr>
              <a:t>Slicers</a:t>
            </a:r>
          </a:p>
          <a:p>
            <a:pPr>
              <a:buFont typeface="Arial" panose="020B0604020202020204" pitchFamily="34" charset="0"/>
              <a:buChar char="•"/>
            </a:pPr>
            <a:r>
              <a:rPr lang="en-US" sz="1600" dirty="0">
                <a:solidFill>
                  <a:srgbClr val="000000"/>
                </a:solidFill>
                <a:latin typeface="Segoe UI Condensed"/>
              </a:rPr>
              <a:t>Sort order</a:t>
            </a:r>
          </a:p>
          <a:p>
            <a:pPr>
              <a:buFont typeface="Arial" panose="020B0604020202020204" pitchFamily="34" charset="0"/>
              <a:buChar char="•"/>
            </a:pPr>
            <a:r>
              <a:rPr lang="en-US" sz="1600" dirty="0">
                <a:solidFill>
                  <a:srgbClr val="000000"/>
                </a:solidFill>
                <a:latin typeface="Segoe UI Condensed"/>
              </a:rPr>
              <a:t>Drill location</a:t>
            </a:r>
          </a:p>
          <a:p>
            <a:pPr>
              <a:buFont typeface="Arial" panose="020B0604020202020204" pitchFamily="34" charset="0"/>
              <a:buChar char="•"/>
            </a:pPr>
            <a:r>
              <a:rPr lang="en-US" sz="1600" dirty="0">
                <a:solidFill>
                  <a:srgbClr val="000000"/>
                </a:solidFill>
                <a:latin typeface="Segoe UI Condensed"/>
              </a:rPr>
              <a:t>Visibility (of an object, using the </a:t>
            </a:r>
            <a:r>
              <a:rPr lang="en-US" sz="1600" b="1" dirty="0">
                <a:solidFill>
                  <a:srgbClr val="000000"/>
                </a:solidFill>
                <a:latin typeface="Segoe UI Condensed"/>
              </a:rPr>
              <a:t>Selection</a:t>
            </a:r>
            <a:r>
              <a:rPr lang="en-US" sz="1600" dirty="0">
                <a:solidFill>
                  <a:srgbClr val="000000"/>
                </a:solidFill>
                <a:latin typeface="Segoe UI Condensed"/>
              </a:rPr>
              <a:t> pane)</a:t>
            </a:r>
          </a:p>
          <a:p>
            <a:pPr>
              <a:buFont typeface="Arial" panose="020B0604020202020204" pitchFamily="34" charset="0"/>
              <a:buChar char="•"/>
            </a:pPr>
            <a:r>
              <a:rPr lang="en-US" sz="1600" dirty="0">
                <a:solidFill>
                  <a:srgbClr val="000000"/>
                </a:solidFill>
                <a:latin typeface="Segoe UI Condensed"/>
              </a:rPr>
              <a:t>The focus or </a:t>
            </a:r>
            <a:r>
              <a:rPr lang="en-US" sz="1600" b="1" dirty="0">
                <a:solidFill>
                  <a:srgbClr val="000000"/>
                </a:solidFill>
                <a:latin typeface="Segoe UI Condensed"/>
              </a:rPr>
              <a:t>Spotlight</a:t>
            </a:r>
            <a:r>
              <a:rPr lang="en-US" sz="1600" dirty="0">
                <a:solidFill>
                  <a:srgbClr val="000000"/>
                </a:solidFill>
                <a:latin typeface="Segoe UI Condensed"/>
              </a:rPr>
              <a:t> modes of any visible object</a:t>
            </a:r>
          </a:p>
          <a:p>
            <a:pPr marL="285750" indent="-285750">
              <a:buFont typeface="Arial" panose="020B0604020202020204" pitchFamily="34" charset="0"/>
              <a:buChar char="•"/>
            </a:pPr>
            <a:endParaRPr lang="en-US" dirty="0">
              <a:solidFill>
                <a:srgbClr val="0099CC"/>
              </a:solidFill>
              <a:latin typeface="+mj-lt"/>
              <a:ea typeface="+mj-ea"/>
              <a:cs typeface="Calibri" panose="020F0502020204030204"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5280" y="1757015"/>
            <a:ext cx="3630073" cy="217490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5280" y="4029102"/>
            <a:ext cx="3714828" cy="2155459"/>
          </a:xfrm>
          <a:prstGeom prst="rect">
            <a:avLst/>
          </a:prstGeom>
        </p:spPr>
      </p:pic>
    </p:spTree>
    <p:extLst>
      <p:ext uri="{BB962C8B-B14F-4D97-AF65-F5344CB8AC3E}">
        <p14:creationId xmlns:p14="http://schemas.microsoft.com/office/powerpoint/2010/main" val="17357028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Bookmark</a:t>
            </a:r>
            <a:endParaRPr lang="en-US" sz="2800" dirty="0"/>
          </a:p>
        </p:txBody>
      </p:sp>
      <p:sp>
        <p:nvSpPr>
          <p:cNvPr id="4" name="Rectangle 3"/>
          <p:cNvSpPr/>
          <p:nvPr/>
        </p:nvSpPr>
        <p:spPr>
          <a:xfrm>
            <a:off x="449629" y="871935"/>
            <a:ext cx="7683670" cy="107721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latin typeface="segoe-ui_normal"/>
              </a:rPr>
              <a:t>select </a:t>
            </a:r>
            <a:r>
              <a:rPr lang="en-US" sz="1600" b="1" dirty="0">
                <a:solidFill>
                  <a:srgbClr val="000000"/>
                </a:solidFill>
                <a:latin typeface="segoe-ui_bold"/>
              </a:rPr>
              <a:t>Add</a:t>
            </a:r>
            <a:r>
              <a:rPr lang="en-US" sz="1600" dirty="0">
                <a:solidFill>
                  <a:srgbClr val="000000"/>
                </a:solidFill>
                <a:latin typeface="segoe-ui_normal"/>
              </a:rPr>
              <a:t> from the </a:t>
            </a:r>
            <a:r>
              <a:rPr lang="en-US" sz="1600" b="1" dirty="0">
                <a:solidFill>
                  <a:srgbClr val="000000"/>
                </a:solidFill>
                <a:latin typeface="segoe-ui_bold"/>
              </a:rPr>
              <a:t>Bookmarks</a:t>
            </a:r>
            <a:r>
              <a:rPr lang="en-US" sz="1600" dirty="0">
                <a:solidFill>
                  <a:srgbClr val="000000"/>
                </a:solidFill>
                <a:latin typeface="segoe-ui_normal"/>
              </a:rPr>
              <a:t> pane to add a bookmark</a:t>
            </a:r>
            <a:r>
              <a:rPr lang="en-US" sz="1600" dirty="0" smtClean="0">
                <a:solidFill>
                  <a:srgbClr val="000000"/>
                </a:solidFill>
                <a:latin typeface="segoe-ui_normal"/>
              </a:rPr>
              <a:t>.</a:t>
            </a:r>
          </a:p>
          <a:p>
            <a:endParaRPr lang="en-US" sz="1600" dirty="0" smtClean="0">
              <a:solidFill>
                <a:srgbClr val="000000"/>
              </a:solidFill>
              <a:latin typeface="segoe-ui_normal"/>
            </a:endParaRPr>
          </a:p>
          <a:p>
            <a:pPr marL="285750" indent="-285750">
              <a:buFont typeface="Arial" panose="020B0604020202020204" pitchFamily="34" charset="0"/>
              <a:buChar char="•"/>
            </a:pPr>
            <a:r>
              <a:rPr lang="en-US" sz="1600" dirty="0" smtClean="0">
                <a:solidFill>
                  <a:srgbClr val="000000"/>
                </a:solidFill>
                <a:latin typeface="segoe-ui_normal"/>
              </a:rPr>
              <a:t>You </a:t>
            </a:r>
            <a:r>
              <a:rPr lang="en-US" sz="1600" dirty="0">
                <a:solidFill>
                  <a:srgbClr val="000000"/>
                </a:solidFill>
                <a:latin typeface="segoe-ui_normal"/>
              </a:rPr>
              <a:t>can easily </a:t>
            </a:r>
            <a:r>
              <a:rPr lang="en-US" sz="1600" i="1" dirty="0">
                <a:solidFill>
                  <a:srgbClr val="000000"/>
                </a:solidFill>
                <a:latin typeface="segoe-ui_normal"/>
              </a:rPr>
              <a:t>rename</a:t>
            </a:r>
            <a:r>
              <a:rPr lang="en-US" sz="1600" dirty="0">
                <a:solidFill>
                  <a:srgbClr val="000000"/>
                </a:solidFill>
                <a:latin typeface="segoe-ui_normal"/>
              </a:rPr>
              <a:t> a bookmark, </a:t>
            </a:r>
            <a:r>
              <a:rPr lang="en-US" sz="1600" i="1" dirty="0">
                <a:solidFill>
                  <a:srgbClr val="000000"/>
                </a:solidFill>
                <a:latin typeface="segoe-ui_normal"/>
              </a:rPr>
              <a:t>delete</a:t>
            </a:r>
            <a:r>
              <a:rPr lang="en-US" sz="1600" dirty="0">
                <a:solidFill>
                  <a:srgbClr val="000000"/>
                </a:solidFill>
                <a:latin typeface="segoe-ui_normal"/>
              </a:rPr>
              <a:t> it, or </a:t>
            </a:r>
            <a:r>
              <a:rPr lang="en-US" sz="1600" i="1" dirty="0">
                <a:solidFill>
                  <a:srgbClr val="000000"/>
                </a:solidFill>
                <a:latin typeface="segoe-ui_normal"/>
              </a:rPr>
              <a:t>update</a:t>
            </a:r>
            <a:r>
              <a:rPr lang="en-US" sz="1600" dirty="0">
                <a:solidFill>
                  <a:srgbClr val="000000"/>
                </a:solidFill>
                <a:latin typeface="segoe-ui_normal"/>
              </a:rPr>
              <a:t> a bookmark by selecting the </a:t>
            </a:r>
            <a:r>
              <a:rPr lang="en-US" sz="1600" dirty="0" smtClean="0">
                <a:solidFill>
                  <a:srgbClr val="000000"/>
                </a:solidFill>
                <a:latin typeface="segoe-ui_normal"/>
              </a:rPr>
              <a:t>ellipses(…) </a:t>
            </a:r>
            <a:r>
              <a:rPr lang="en-US" sz="1600" dirty="0">
                <a:solidFill>
                  <a:srgbClr val="000000"/>
                </a:solidFill>
                <a:latin typeface="segoe-ui_normal"/>
              </a:rPr>
              <a:t>next to the bookmark's </a:t>
            </a:r>
            <a:r>
              <a:rPr lang="en-US" sz="1600" dirty="0" smtClean="0">
                <a:solidFill>
                  <a:srgbClr val="000000"/>
                </a:solidFill>
                <a:latin typeface="segoe-ui_normal"/>
              </a:rPr>
              <a:t>name</a:t>
            </a:r>
            <a:endParaRPr lang="en-US" sz="1600" dirty="0"/>
          </a:p>
        </p:txBody>
      </p:sp>
      <p:cxnSp>
        <p:nvCxnSpPr>
          <p:cNvPr id="7" name="Straight Arrow Connector 6"/>
          <p:cNvCxnSpPr>
            <a:stCxn id="2" idx="2"/>
            <a:endCxn id="2" idx="2"/>
          </p:cNvCxnSpPr>
          <p:nvPr/>
        </p:nvCxnSpPr>
        <p:spPr>
          <a:xfrm>
            <a:off x="6049149" y="937522"/>
            <a:ext cx="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240" y="931769"/>
            <a:ext cx="3520440" cy="2300387"/>
          </a:xfrm>
          <a:prstGeom prst="rect">
            <a:avLst/>
          </a:prstGeom>
        </p:spPr>
      </p:pic>
      <p:sp>
        <p:nvSpPr>
          <p:cNvPr id="9" name="TextBox 8"/>
          <p:cNvSpPr txBox="1"/>
          <p:nvPr/>
        </p:nvSpPr>
        <p:spPr>
          <a:xfrm>
            <a:off x="449629" y="2074710"/>
            <a:ext cx="7307532" cy="2616101"/>
          </a:xfrm>
          <a:prstGeom prst="rect">
            <a:avLst/>
          </a:prstGeom>
          <a:noFill/>
        </p:spPr>
        <p:txBody>
          <a:bodyPr wrap="square" rtlCol="0">
            <a:spAutoFit/>
          </a:bodyPr>
          <a:lstStyle/>
          <a:p>
            <a:r>
              <a:rPr lang="en-US" b="1" dirty="0">
                <a:solidFill>
                  <a:srgbClr val="0099CC"/>
                </a:solidFill>
                <a:latin typeface="+mj-lt"/>
                <a:ea typeface="+mj-ea"/>
                <a:cs typeface="Calibri" panose="020F0502020204030204" pitchFamily="34" charset="0"/>
              </a:rPr>
              <a:t>Bookmarks as a slide </a:t>
            </a:r>
            <a:r>
              <a:rPr lang="en-US" b="1" dirty="0" smtClean="0">
                <a:solidFill>
                  <a:srgbClr val="0099CC"/>
                </a:solidFill>
                <a:latin typeface="+mj-lt"/>
                <a:ea typeface="+mj-ea"/>
                <a:cs typeface="Calibri" panose="020F0502020204030204" pitchFamily="34" charset="0"/>
              </a:rPr>
              <a:t>show</a:t>
            </a:r>
          </a:p>
          <a:p>
            <a:endParaRPr lang="en-US" b="1" dirty="0" smtClean="0">
              <a:solidFill>
                <a:srgbClr val="0099CC"/>
              </a:solidFill>
              <a:latin typeface="+mj-lt"/>
              <a:ea typeface="+mj-ea"/>
              <a:cs typeface="Calibri" panose="020F0502020204030204" pitchFamily="34" charset="0"/>
            </a:endParaRPr>
          </a:p>
          <a:p>
            <a:pPr marL="285750" indent="-285750">
              <a:buFont typeface="Arial" panose="020B0604020202020204" pitchFamily="34" charset="0"/>
              <a:buChar char="•"/>
            </a:pPr>
            <a:r>
              <a:rPr lang="en-US" sz="1600" dirty="0">
                <a:solidFill>
                  <a:srgbClr val="000000"/>
                </a:solidFill>
                <a:latin typeface="segoe-ui_normal"/>
              </a:rPr>
              <a:t>When you have a collection of bookmarks you would like to present, in order, you can select </a:t>
            </a:r>
            <a:r>
              <a:rPr lang="en-US" sz="1600" b="1" dirty="0">
                <a:solidFill>
                  <a:srgbClr val="000000"/>
                </a:solidFill>
                <a:latin typeface="segoe-ui_bold"/>
              </a:rPr>
              <a:t>View</a:t>
            </a:r>
            <a:r>
              <a:rPr lang="en-US" sz="1600" dirty="0">
                <a:solidFill>
                  <a:srgbClr val="000000"/>
                </a:solidFill>
                <a:latin typeface="segoe-ui_normal"/>
              </a:rPr>
              <a:t> from the </a:t>
            </a:r>
            <a:r>
              <a:rPr lang="en-US" sz="1600" b="1" dirty="0">
                <a:solidFill>
                  <a:srgbClr val="000000"/>
                </a:solidFill>
                <a:latin typeface="segoe-ui_bold"/>
              </a:rPr>
              <a:t>Bookmarks</a:t>
            </a:r>
            <a:r>
              <a:rPr lang="en-US" sz="1600" dirty="0">
                <a:solidFill>
                  <a:srgbClr val="000000"/>
                </a:solidFill>
                <a:latin typeface="segoe-ui_normal"/>
              </a:rPr>
              <a:t> pane to begin a slideshow</a:t>
            </a:r>
            <a:r>
              <a:rPr lang="en-US" sz="1600" dirty="0" smtClean="0">
                <a:solidFill>
                  <a:srgbClr val="000000"/>
                </a:solidFill>
                <a:latin typeface="Segoe UI Condensed"/>
              </a:rPr>
              <a:t>.</a:t>
            </a:r>
          </a:p>
          <a:p>
            <a:endParaRPr lang="en-US" sz="1600" dirty="0" smtClean="0">
              <a:solidFill>
                <a:srgbClr val="000000"/>
              </a:solidFill>
              <a:latin typeface="segoe-ui_normal"/>
            </a:endParaRPr>
          </a:p>
          <a:p>
            <a:r>
              <a:rPr lang="en-US" sz="1600" dirty="0" smtClean="0">
                <a:solidFill>
                  <a:srgbClr val="000000"/>
                </a:solidFill>
                <a:latin typeface="segoe-ui_normal"/>
              </a:rPr>
              <a:t>When </a:t>
            </a:r>
            <a:r>
              <a:rPr lang="en-US" sz="1600" dirty="0">
                <a:solidFill>
                  <a:srgbClr val="000000"/>
                </a:solidFill>
                <a:latin typeface="segoe-ui_normal"/>
              </a:rPr>
              <a:t>in </a:t>
            </a:r>
            <a:r>
              <a:rPr lang="en-US" sz="1600" b="1" dirty="0">
                <a:solidFill>
                  <a:srgbClr val="000000"/>
                </a:solidFill>
                <a:latin typeface="segoe-ui_bold"/>
              </a:rPr>
              <a:t>View</a:t>
            </a:r>
            <a:r>
              <a:rPr lang="en-US" sz="1600" dirty="0">
                <a:solidFill>
                  <a:srgbClr val="000000"/>
                </a:solidFill>
                <a:latin typeface="segoe-ui_normal"/>
              </a:rPr>
              <a:t> mode, there are a few features to notice:</a:t>
            </a:r>
          </a:p>
          <a:p>
            <a:pPr>
              <a:buFont typeface="+mj-lt"/>
              <a:buAutoNum type="arabicPeriod"/>
            </a:pPr>
            <a:r>
              <a:rPr lang="en-US" sz="1600" dirty="0">
                <a:solidFill>
                  <a:srgbClr val="000000"/>
                </a:solidFill>
                <a:latin typeface="segoe-ui_normal"/>
              </a:rPr>
              <a:t>The name of the bookmark </a:t>
            </a:r>
            <a:endParaRPr lang="en-US" sz="1600" dirty="0" smtClean="0">
              <a:solidFill>
                <a:srgbClr val="000000"/>
              </a:solidFill>
              <a:latin typeface="segoe-ui_normal"/>
            </a:endParaRPr>
          </a:p>
          <a:p>
            <a:pPr>
              <a:buFont typeface="+mj-lt"/>
              <a:buAutoNum type="arabicPeriod"/>
            </a:pPr>
            <a:r>
              <a:rPr lang="en-US" sz="1600" dirty="0" smtClean="0">
                <a:solidFill>
                  <a:srgbClr val="000000"/>
                </a:solidFill>
                <a:latin typeface="segoe-ui_normal"/>
              </a:rPr>
              <a:t>next </a:t>
            </a:r>
            <a:r>
              <a:rPr lang="en-US" sz="1600" dirty="0">
                <a:solidFill>
                  <a:srgbClr val="000000"/>
                </a:solidFill>
                <a:latin typeface="segoe-ui_normal"/>
              </a:rPr>
              <a:t>or previous bookmark</a:t>
            </a:r>
          </a:p>
          <a:p>
            <a:pPr>
              <a:buFont typeface="+mj-lt"/>
              <a:buAutoNum type="arabicPeriod"/>
            </a:pPr>
            <a:r>
              <a:rPr lang="en-US" sz="1600" dirty="0">
                <a:solidFill>
                  <a:srgbClr val="000000"/>
                </a:solidFill>
                <a:latin typeface="segoe-ui_normal"/>
              </a:rPr>
              <a:t>You can exit </a:t>
            </a:r>
            <a:r>
              <a:rPr lang="en-US" sz="1600" b="1" dirty="0">
                <a:solidFill>
                  <a:srgbClr val="000000"/>
                </a:solidFill>
                <a:latin typeface="segoe-ui_bold"/>
              </a:rPr>
              <a:t>View</a:t>
            </a:r>
            <a:r>
              <a:rPr lang="en-US" sz="1600" dirty="0">
                <a:solidFill>
                  <a:srgbClr val="000000"/>
                </a:solidFill>
                <a:latin typeface="segoe-ui_normal"/>
              </a:rPr>
              <a:t> mode by selecting </a:t>
            </a:r>
            <a:r>
              <a:rPr lang="en-US" sz="1600" b="1" dirty="0">
                <a:solidFill>
                  <a:srgbClr val="000000"/>
                </a:solidFill>
                <a:latin typeface="segoe-ui_bold"/>
              </a:rPr>
              <a:t>Exit</a:t>
            </a:r>
            <a:r>
              <a:rPr lang="en-US" sz="1600" dirty="0">
                <a:solidFill>
                  <a:srgbClr val="000000"/>
                </a:solidFill>
                <a:latin typeface="segoe-ui_normal"/>
              </a:rPr>
              <a:t> from the </a:t>
            </a:r>
            <a:endParaRPr lang="en-US" sz="1600" dirty="0" smtClean="0">
              <a:solidFill>
                <a:srgbClr val="000000"/>
              </a:solidFill>
              <a:latin typeface="segoe-ui_normal"/>
            </a:endParaRPr>
          </a:p>
          <a:p>
            <a:r>
              <a:rPr lang="en-US" sz="1600" b="1" dirty="0" smtClean="0">
                <a:solidFill>
                  <a:srgbClr val="000000"/>
                </a:solidFill>
                <a:latin typeface="segoe-ui_bold"/>
              </a:rPr>
              <a:t>Bookmarks</a:t>
            </a:r>
            <a:r>
              <a:rPr lang="en-US" sz="1600" dirty="0">
                <a:solidFill>
                  <a:srgbClr val="000000"/>
                </a:solidFill>
                <a:latin typeface="segoe-ui_normal"/>
              </a:rPr>
              <a:t> </a:t>
            </a:r>
            <a:r>
              <a:rPr lang="en-US" sz="1600" dirty="0" smtClean="0">
                <a:solidFill>
                  <a:srgbClr val="000000"/>
                </a:solidFill>
                <a:latin typeface="segoe-ui_normal"/>
              </a:rPr>
              <a:t>pane</a:t>
            </a:r>
            <a:endParaRPr lang="en-US" sz="1600" dirty="0" smtClean="0">
              <a:solidFill>
                <a:srgbClr val="000000"/>
              </a:solidFill>
              <a:latin typeface="Segoe UI Condensed"/>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7241" y="3528697"/>
            <a:ext cx="3520440" cy="2316481"/>
          </a:xfrm>
          <a:prstGeom prst="rect">
            <a:avLst/>
          </a:prstGeom>
        </p:spPr>
      </p:pic>
      <p:sp>
        <p:nvSpPr>
          <p:cNvPr id="11" name="TextBox 10"/>
          <p:cNvSpPr txBox="1"/>
          <p:nvPr/>
        </p:nvSpPr>
        <p:spPr>
          <a:xfrm>
            <a:off x="405824" y="4570147"/>
            <a:ext cx="7307532" cy="1384995"/>
          </a:xfrm>
          <a:prstGeom prst="rect">
            <a:avLst/>
          </a:prstGeom>
          <a:noFill/>
        </p:spPr>
        <p:txBody>
          <a:bodyPr wrap="square" rtlCol="0">
            <a:spAutoFit/>
          </a:bodyPr>
          <a:lstStyle/>
          <a:p>
            <a:r>
              <a:rPr lang="en-US" b="1" dirty="0">
                <a:solidFill>
                  <a:srgbClr val="0099CC"/>
                </a:solidFill>
                <a:latin typeface="+mj-lt"/>
                <a:ea typeface="+mj-ea"/>
                <a:cs typeface="Calibri" panose="020F0502020204030204" pitchFamily="34" charset="0"/>
              </a:rPr>
              <a:t>Bookmarks for shapes and </a:t>
            </a:r>
            <a:r>
              <a:rPr lang="en-US" b="1" dirty="0" smtClean="0">
                <a:solidFill>
                  <a:srgbClr val="0099CC"/>
                </a:solidFill>
                <a:latin typeface="+mj-lt"/>
                <a:ea typeface="+mj-ea"/>
                <a:cs typeface="Calibri" panose="020F0502020204030204" pitchFamily="34" charset="0"/>
              </a:rPr>
              <a:t>images</a:t>
            </a:r>
          </a:p>
          <a:p>
            <a:endParaRPr lang="en-US" b="1" dirty="0" smtClean="0">
              <a:solidFill>
                <a:srgbClr val="0099CC"/>
              </a:solidFill>
              <a:latin typeface="+mj-lt"/>
              <a:ea typeface="+mj-ea"/>
              <a:cs typeface="Calibri" panose="020F0502020204030204" pitchFamily="34" charset="0"/>
            </a:endParaRPr>
          </a:p>
          <a:p>
            <a:pPr marL="285750" indent="-285750">
              <a:buFont typeface="Arial" panose="020B0604020202020204" pitchFamily="34" charset="0"/>
              <a:buChar char="•"/>
            </a:pPr>
            <a:r>
              <a:rPr lang="en-US" sz="1600" dirty="0">
                <a:solidFill>
                  <a:srgbClr val="000000"/>
                </a:solidFill>
                <a:latin typeface="segoe-ui_normal"/>
              </a:rPr>
              <a:t>To assign a bookmark to an object, select the object, </a:t>
            </a:r>
            <a:endParaRPr lang="en-US" sz="1600" dirty="0" smtClean="0">
              <a:solidFill>
                <a:srgbClr val="000000"/>
              </a:solidFill>
              <a:latin typeface="segoe-ui_normal"/>
            </a:endParaRPr>
          </a:p>
          <a:p>
            <a:r>
              <a:rPr lang="en-US" sz="1600" dirty="0" smtClean="0">
                <a:solidFill>
                  <a:srgbClr val="000000"/>
                </a:solidFill>
                <a:latin typeface="segoe-ui_normal"/>
              </a:rPr>
              <a:t>then </a:t>
            </a:r>
            <a:r>
              <a:rPr lang="en-US" sz="1600" dirty="0">
                <a:solidFill>
                  <a:srgbClr val="000000"/>
                </a:solidFill>
                <a:latin typeface="segoe-ui_normal"/>
              </a:rPr>
              <a:t>select </a:t>
            </a:r>
            <a:r>
              <a:rPr lang="en-US" sz="1600" b="1" dirty="0">
                <a:solidFill>
                  <a:srgbClr val="000000"/>
                </a:solidFill>
                <a:latin typeface="segoe-ui_bold"/>
              </a:rPr>
              <a:t>Link</a:t>
            </a:r>
            <a:r>
              <a:rPr lang="en-US" sz="1600" dirty="0">
                <a:solidFill>
                  <a:srgbClr val="000000"/>
                </a:solidFill>
                <a:latin typeface="segoe-ui_normal"/>
              </a:rPr>
              <a:t> </a:t>
            </a:r>
            <a:r>
              <a:rPr lang="en-US" sz="1600" dirty="0" smtClean="0">
                <a:solidFill>
                  <a:srgbClr val="000000"/>
                </a:solidFill>
                <a:latin typeface="segoe-ui_normal"/>
              </a:rPr>
              <a:t>from </a:t>
            </a:r>
            <a:r>
              <a:rPr lang="en-US" sz="1600" dirty="0">
                <a:solidFill>
                  <a:srgbClr val="000000"/>
                </a:solidFill>
                <a:latin typeface="segoe-ui_normal"/>
              </a:rPr>
              <a:t>the </a:t>
            </a:r>
            <a:r>
              <a:rPr lang="en-US" sz="1600" b="1" dirty="0">
                <a:solidFill>
                  <a:srgbClr val="000000"/>
                </a:solidFill>
                <a:latin typeface="segoe-ui_bold"/>
              </a:rPr>
              <a:t>Format </a:t>
            </a:r>
            <a:r>
              <a:rPr lang="en-US" sz="1600" b="1" dirty="0" smtClean="0">
                <a:solidFill>
                  <a:srgbClr val="000000"/>
                </a:solidFill>
                <a:latin typeface="segoe-ui_bold"/>
              </a:rPr>
              <a:t>Shape </a:t>
            </a:r>
            <a:r>
              <a:rPr lang="en-US" sz="1600" dirty="0" smtClean="0">
                <a:solidFill>
                  <a:srgbClr val="000000"/>
                </a:solidFill>
                <a:latin typeface="segoe-ui_normal"/>
              </a:rPr>
              <a:t>pane</a:t>
            </a:r>
            <a:r>
              <a:rPr lang="en-US" sz="1600" dirty="0">
                <a:solidFill>
                  <a:srgbClr val="000000"/>
                </a:solidFill>
                <a:latin typeface="segoe-ui_normal"/>
              </a:rPr>
              <a:t>, as shown in the </a:t>
            </a:r>
            <a:endParaRPr lang="en-US" sz="1600" dirty="0" smtClean="0">
              <a:solidFill>
                <a:srgbClr val="000000"/>
              </a:solidFill>
              <a:latin typeface="segoe-ui_normal"/>
            </a:endParaRPr>
          </a:p>
          <a:p>
            <a:r>
              <a:rPr lang="en-US" sz="1600" dirty="0" smtClean="0">
                <a:solidFill>
                  <a:srgbClr val="000000"/>
                </a:solidFill>
                <a:latin typeface="segoe-ui_normal"/>
              </a:rPr>
              <a:t>following </a:t>
            </a:r>
            <a:r>
              <a:rPr lang="en-US" sz="1600" dirty="0">
                <a:solidFill>
                  <a:srgbClr val="000000"/>
                </a:solidFill>
                <a:latin typeface="segoe-ui_normal"/>
              </a:rPr>
              <a:t>image.</a:t>
            </a:r>
            <a:endParaRPr lang="en-US" sz="1600" dirty="0" smtClean="0">
              <a:solidFill>
                <a:srgbClr val="000000"/>
              </a:solidFill>
              <a:latin typeface="Segoe UI Condensed"/>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070" y="3232157"/>
            <a:ext cx="1769530" cy="2909563"/>
          </a:xfrm>
          <a:prstGeom prst="rect">
            <a:avLst/>
          </a:prstGeom>
        </p:spPr>
      </p:pic>
    </p:spTree>
    <p:extLst>
      <p:ext uri="{BB962C8B-B14F-4D97-AF65-F5344CB8AC3E}">
        <p14:creationId xmlns:p14="http://schemas.microsoft.com/office/powerpoint/2010/main" val="445744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Spotlight</a:t>
            </a:r>
          </a:p>
        </p:txBody>
      </p:sp>
      <p:sp>
        <p:nvSpPr>
          <p:cNvPr id="4" name="Rectangle 3"/>
          <p:cNvSpPr/>
          <p:nvPr/>
        </p:nvSpPr>
        <p:spPr>
          <a:xfrm>
            <a:off x="449629" y="871935"/>
            <a:ext cx="7683670" cy="338554"/>
          </a:xfrm>
          <a:prstGeom prst="rect">
            <a:avLst/>
          </a:prstGeom>
        </p:spPr>
        <p:txBody>
          <a:bodyPr wrap="square">
            <a:spAutoFit/>
          </a:bodyPr>
          <a:lstStyle/>
          <a:p>
            <a:r>
              <a:rPr lang="en-US" sz="1600" dirty="0">
                <a:solidFill>
                  <a:srgbClr val="000000"/>
                </a:solidFill>
                <a:latin typeface="segoe-ui_normal"/>
              </a:rPr>
              <a:t>With </a:t>
            </a:r>
            <a:r>
              <a:rPr lang="en-US" sz="1600" b="1" dirty="0">
                <a:solidFill>
                  <a:srgbClr val="000000"/>
                </a:solidFill>
                <a:latin typeface="segoe-ui_bold"/>
              </a:rPr>
              <a:t>Spotlight</a:t>
            </a:r>
            <a:r>
              <a:rPr lang="en-US" sz="1600" dirty="0">
                <a:solidFill>
                  <a:srgbClr val="000000"/>
                </a:solidFill>
                <a:latin typeface="segoe-ui_normal"/>
              </a:rPr>
              <a:t> you can draw attention to a specific chart</a:t>
            </a:r>
            <a:endParaRPr lang="en-US" sz="1600" dirty="0"/>
          </a:p>
        </p:txBody>
      </p:sp>
      <p:cxnSp>
        <p:nvCxnSpPr>
          <p:cNvPr id="7" name="Straight Arrow Connector 6"/>
          <p:cNvCxnSpPr>
            <a:stCxn id="2" idx="2"/>
            <a:endCxn id="2" idx="2"/>
          </p:cNvCxnSpPr>
          <p:nvPr/>
        </p:nvCxnSpPr>
        <p:spPr>
          <a:xfrm>
            <a:off x="6049149" y="937522"/>
            <a:ext cx="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5824" y="1479194"/>
            <a:ext cx="6741736" cy="1815882"/>
          </a:xfrm>
          <a:prstGeom prst="rect">
            <a:avLst/>
          </a:prstGeom>
          <a:noFill/>
        </p:spPr>
        <p:txBody>
          <a:bodyPr wrap="square" rtlCol="0">
            <a:spAutoFit/>
          </a:bodyPr>
          <a:lstStyle/>
          <a:p>
            <a:r>
              <a:rPr lang="en-US" sz="1600" dirty="0" smtClean="0">
                <a:solidFill>
                  <a:srgbClr val="000000"/>
                </a:solidFill>
                <a:latin typeface="segoe-ui_normal"/>
              </a:rPr>
              <a:t>Let's </a:t>
            </a:r>
            <a:r>
              <a:rPr lang="en-US" sz="1600" dirty="0">
                <a:solidFill>
                  <a:srgbClr val="000000"/>
                </a:solidFill>
                <a:latin typeface="segoe-ui_normal"/>
              </a:rPr>
              <a:t>compare </a:t>
            </a:r>
            <a:r>
              <a:rPr lang="en-US" sz="1600" b="1" dirty="0">
                <a:solidFill>
                  <a:srgbClr val="000000"/>
                </a:solidFill>
                <a:latin typeface="segoe-ui_bold"/>
              </a:rPr>
              <a:t>Spotlight</a:t>
            </a:r>
            <a:r>
              <a:rPr lang="en-US" sz="1600" dirty="0">
                <a:solidFill>
                  <a:srgbClr val="000000"/>
                </a:solidFill>
                <a:latin typeface="segoe-ui_normal"/>
              </a:rPr>
              <a:t> to </a:t>
            </a:r>
            <a:r>
              <a:rPr lang="en-US" sz="1600" b="1" dirty="0">
                <a:solidFill>
                  <a:srgbClr val="000000"/>
                </a:solidFill>
                <a:latin typeface="segoe-ui_bold"/>
              </a:rPr>
              <a:t>focus</a:t>
            </a:r>
            <a:r>
              <a:rPr lang="en-US" sz="1600" dirty="0">
                <a:solidFill>
                  <a:srgbClr val="000000"/>
                </a:solidFill>
                <a:latin typeface="segoe-ui_normal"/>
              </a:rPr>
              <a:t> mode to see how they differ</a:t>
            </a:r>
            <a:r>
              <a:rPr lang="en-US" sz="1600" dirty="0" smtClean="0">
                <a:solidFill>
                  <a:srgbClr val="000000"/>
                </a:solidFill>
                <a:latin typeface="segoe-ui_normal"/>
              </a:rPr>
              <a:t>.</a:t>
            </a:r>
          </a:p>
          <a:p>
            <a:endParaRPr lang="en-US" sz="1600" dirty="0" smtClean="0">
              <a:solidFill>
                <a:srgbClr val="000000"/>
              </a:solidFill>
              <a:latin typeface="segoe-ui_normal"/>
            </a:endParaRPr>
          </a:p>
          <a:p>
            <a:r>
              <a:rPr lang="en-US" sz="1600" dirty="0" smtClean="0">
                <a:solidFill>
                  <a:srgbClr val="000000"/>
                </a:solidFill>
                <a:latin typeface="segoe-ui_normal"/>
              </a:rPr>
              <a:t>1. In</a:t>
            </a:r>
            <a:r>
              <a:rPr lang="en-US" sz="1600" dirty="0">
                <a:solidFill>
                  <a:srgbClr val="000000"/>
                </a:solidFill>
                <a:latin typeface="segoe-ui_normal"/>
              </a:rPr>
              <a:t> </a:t>
            </a:r>
            <a:r>
              <a:rPr lang="en-US" sz="1600" b="1" dirty="0">
                <a:solidFill>
                  <a:srgbClr val="000000"/>
                </a:solidFill>
                <a:latin typeface="segoe-ui_bold"/>
              </a:rPr>
              <a:t>focus</a:t>
            </a:r>
            <a:r>
              <a:rPr lang="en-US" sz="1600" dirty="0">
                <a:solidFill>
                  <a:srgbClr val="000000"/>
                </a:solidFill>
                <a:latin typeface="segoe-ui_normal"/>
              </a:rPr>
              <a:t> mode, you can have one visual fill the entire canvas by selecting the </a:t>
            </a:r>
            <a:r>
              <a:rPr lang="en-US" sz="1600" b="1" dirty="0">
                <a:solidFill>
                  <a:srgbClr val="000000"/>
                </a:solidFill>
                <a:latin typeface="segoe-ui_bold"/>
              </a:rPr>
              <a:t>focus </a:t>
            </a:r>
            <a:r>
              <a:rPr lang="en-US" sz="1600" b="1" dirty="0" smtClean="0">
                <a:solidFill>
                  <a:srgbClr val="000000"/>
                </a:solidFill>
                <a:latin typeface="segoe-ui_bold"/>
              </a:rPr>
              <a:t>mode </a:t>
            </a:r>
            <a:r>
              <a:rPr lang="en-US" sz="1600" dirty="0" smtClean="0">
                <a:solidFill>
                  <a:srgbClr val="000000"/>
                </a:solidFill>
                <a:latin typeface="segoe-ui_normal"/>
              </a:rPr>
              <a:t>icon.</a:t>
            </a:r>
          </a:p>
          <a:p>
            <a:endParaRPr lang="en-US" sz="1600" dirty="0">
              <a:solidFill>
                <a:srgbClr val="000000"/>
              </a:solidFill>
              <a:latin typeface="segoe-ui_normal"/>
            </a:endParaRPr>
          </a:p>
          <a:p>
            <a:r>
              <a:rPr lang="en-US" sz="1600" dirty="0" smtClean="0">
                <a:solidFill>
                  <a:srgbClr val="000000"/>
                </a:solidFill>
                <a:latin typeface="segoe-ui_normal"/>
              </a:rPr>
              <a:t>2. Using</a:t>
            </a:r>
            <a:r>
              <a:rPr lang="en-US" sz="1600" dirty="0">
                <a:solidFill>
                  <a:srgbClr val="000000"/>
                </a:solidFill>
                <a:latin typeface="segoe-ui_normal"/>
              </a:rPr>
              <a:t> </a:t>
            </a:r>
            <a:r>
              <a:rPr lang="en-US" sz="1600" b="1" dirty="0">
                <a:solidFill>
                  <a:srgbClr val="000000"/>
                </a:solidFill>
                <a:latin typeface="segoe-ui_bold"/>
              </a:rPr>
              <a:t>Spotlight</a:t>
            </a:r>
            <a:r>
              <a:rPr lang="en-US" sz="1600" dirty="0">
                <a:solidFill>
                  <a:srgbClr val="000000"/>
                </a:solidFill>
                <a:latin typeface="segoe-ui_normal"/>
              </a:rPr>
              <a:t>, you can </a:t>
            </a:r>
            <a:r>
              <a:rPr lang="en-US" sz="1600" dirty="0" smtClean="0">
                <a:solidFill>
                  <a:srgbClr val="000000"/>
                </a:solidFill>
                <a:latin typeface="segoe-ui_normal"/>
              </a:rPr>
              <a:t>highlight </a:t>
            </a:r>
            <a:r>
              <a:rPr lang="en-US" sz="1600" dirty="0">
                <a:solidFill>
                  <a:srgbClr val="000000"/>
                </a:solidFill>
                <a:latin typeface="segoe-ui_normal"/>
              </a:rPr>
              <a:t>one visual in its original size, by making all other visuals on the page fade to near transparency</a:t>
            </a:r>
            <a:endParaRPr lang="en-US" sz="1600" b="0" i="0" dirty="0">
              <a:solidFill>
                <a:srgbClr val="000000"/>
              </a:solidFill>
              <a:effectLst/>
              <a:latin typeface="segoe-ui_norma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4307" y="937522"/>
            <a:ext cx="4408166" cy="3455433"/>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150" y="3295076"/>
            <a:ext cx="5571410" cy="2772397"/>
          </a:xfrm>
          <a:prstGeom prst="rect">
            <a:avLst/>
          </a:prstGeom>
        </p:spPr>
      </p:pic>
    </p:spTree>
    <p:extLst>
      <p:ext uri="{BB962C8B-B14F-4D97-AF65-F5344CB8AC3E}">
        <p14:creationId xmlns:p14="http://schemas.microsoft.com/office/powerpoint/2010/main" val="30468315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Content Placeholder 3"/>
          <p:cNvPicPr>
            <a:picLocks noChangeAspect="1"/>
          </p:cNvPicPr>
          <p:nvPr/>
        </p:nvPicPr>
        <p:blipFill>
          <a:blip r:embed="rId2"/>
          <a:stretch>
            <a:fillRect/>
          </a:stretch>
        </p:blipFill>
        <p:spPr>
          <a:xfrm>
            <a:off x="217884" y="618979"/>
            <a:ext cx="11756233" cy="5692945"/>
          </a:xfrm>
          <a:prstGeom prst="rect">
            <a:avLst/>
          </a:prstGeom>
          <a:ln w="28575">
            <a:noFill/>
          </a:ln>
        </p:spPr>
      </p:pic>
      <p:sp>
        <p:nvSpPr>
          <p:cNvPr id="7" name="Rectangle 6"/>
          <p:cNvSpPr/>
          <p:nvPr/>
        </p:nvSpPr>
        <p:spPr>
          <a:xfrm>
            <a:off x="196948" y="1055077"/>
            <a:ext cx="1899138" cy="4895557"/>
          </a:xfrm>
          <a:prstGeom prst="rect">
            <a:avLst/>
          </a:prstGeom>
          <a:noFill/>
          <a:ln w="28575">
            <a:solidFill>
              <a:schemeClr val="accent6">
                <a:lumMod val="60000"/>
                <a:lumOff val="40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8" name="Straight Arrow Connector 7"/>
          <p:cNvCxnSpPr/>
          <p:nvPr/>
        </p:nvCxnSpPr>
        <p:spPr>
          <a:xfrm flipV="1">
            <a:off x="1962334" y="565682"/>
            <a:ext cx="2468258" cy="476414"/>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54026" y="157328"/>
            <a:ext cx="1935992" cy="400110"/>
          </a:xfrm>
          <a:prstGeom prst="rect">
            <a:avLst/>
          </a:prstGeom>
          <a:noFill/>
          <a:ln w="28575">
            <a:solidFill>
              <a:schemeClr val="accent6">
                <a:lumMod val="60000"/>
                <a:lumOff val="40000"/>
              </a:schemeClr>
            </a:solidFill>
          </a:ln>
        </p:spPr>
        <p:txBody>
          <a:bodyPr wrap="square" rtlCol="0">
            <a:spAutoFit/>
          </a:bodyPr>
          <a:lstStyle/>
          <a:p>
            <a:r>
              <a:rPr lang="en-US" sz="2000" dirty="0" smtClean="0">
                <a:solidFill>
                  <a:schemeClr val="accent6">
                    <a:lumMod val="60000"/>
                    <a:lumOff val="40000"/>
                  </a:schemeClr>
                </a:solidFill>
              </a:rPr>
              <a:t>Navigation Bar</a:t>
            </a:r>
            <a:endParaRPr lang="en-US" sz="2000" dirty="0">
              <a:solidFill>
                <a:schemeClr val="accent6">
                  <a:lumMod val="60000"/>
                  <a:lumOff val="40000"/>
                </a:schemeClr>
              </a:solidFill>
            </a:endParaRPr>
          </a:p>
        </p:txBody>
      </p:sp>
      <p:sp>
        <p:nvSpPr>
          <p:cNvPr id="10" name="Rectangle 9"/>
          <p:cNvSpPr/>
          <p:nvPr/>
        </p:nvSpPr>
        <p:spPr>
          <a:xfrm>
            <a:off x="2266682" y="1854558"/>
            <a:ext cx="9707435" cy="4457366"/>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1" name="Elbow Connector 10"/>
          <p:cNvCxnSpPr/>
          <p:nvPr/>
        </p:nvCxnSpPr>
        <p:spPr>
          <a:xfrm>
            <a:off x="4855335" y="6311924"/>
            <a:ext cx="1223493" cy="372211"/>
          </a:xfrm>
          <a:prstGeom prst="bentConnector3">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78828" y="6396787"/>
            <a:ext cx="2327560" cy="400110"/>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Dashboard with tiles</a:t>
            </a:r>
            <a:endParaRPr lang="en-US" sz="2000" dirty="0">
              <a:solidFill>
                <a:schemeClr val="accent6">
                  <a:lumMod val="60000"/>
                  <a:lumOff val="40000"/>
                </a:schemeClr>
              </a:solidFill>
            </a:endParaRPr>
          </a:p>
        </p:txBody>
      </p:sp>
      <p:sp>
        <p:nvSpPr>
          <p:cNvPr id="13" name="Rectangle 12"/>
          <p:cNvSpPr/>
          <p:nvPr/>
        </p:nvSpPr>
        <p:spPr>
          <a:xfrm>
            <a:off x="2191718" y="1352087"/>
            <a:ext cx="3052293" cy="450761"/>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4" name="Straight Arrow Connector 13"/>
          <p:cNvCxnSpPr>
            <a:stCxn id="13" idx="3"/>
          </p:cNvCxnSpPr>
          <p:nvPr/>
        </p:nvCxnSpPr>
        <p:spPr>
          <a:xfrm flipV="1">
            <a:off x="5244011" y="1577467"/>
            <a:ext cx="834817" cy="1"/>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78828" y="1352087"/>
            <a:ext cx="1234440" cy="400110"/>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Q &amp; A Box</a:t>
            </a:r>
            <a:endParaRPr lang="en-US" sz="2000" dirty="0">
              <a:solidFill>
                <a:schemeClr val="accent6">
                  <a:lumMod val="60000"/>
                  <a:lumOff val="40000"/>
                </a:schemeClr>
              </a:solidFill>
            </a:endParaRPr>
          </a:p>
        </p:txBody>
      </p:sp>
      <p:sp>
        <p:nvSpPr>
          <p:cNvPr id="16" name="Rectangle 15"/>
          <p:cNvSpPr/>
          <p:nvPr/>
        </p:nvSpPr>
        <p:spPr>
          <a:xfrm>
            <a:off x="9040969" y="618979"/>
            <a:ext cx="2434107" cy="43609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17" name="Straight Arrow Connector 16"/>
          <p:cNvCxnSpPr>
            <a:stCxn id="16" idx="0"/>
          </p:cNvCxnSpPr>
          <p:nvPr/>
        </p:nvCxnSpPr>
        <p:spPr>
          <a:xfrm flipH="1" flipV="1">
            <a:off x="10258022" y="436244"/>
            <a:ext cx="1" cy="182735"/>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040969" y="1094704"/>
            <a:ext cx="2883235" cy="387643"/>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19" name="Rectangle 18"/>
          <p:cNvSpPr/>
          <p:nvPr/>
        </p:nvSpPr>
        <p:spPr>
          <a:xfrm>
            <a:off x="2191718" y="1055077"/>
            <a:ext cx="1526146" cy="230832"/>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20" name="Rectangle 19"/>
          <p:cNvSpPr/>
          <p:nvPr/>
        </p:nvSpPr>
        <p:spPr>
          <a:xfrm>
            <a:off x="196948" y="618979"/>
            <a:ext cx="434117" cy="43609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21" name="Rectangle 20"/>
          <p:cNvSpPr/>
          <p:nvPr/>
        </p:nvSpPr>
        <p:spPr>
          <a:xfrm>
            <a:off x="742979" y="618979"/>
            <a:ext cx="863580" cy="436098"/>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cxnSp>
        <p:nvCxnSpPr>
          <p:cNvPr id="23" name="Straight Arrow Connector 22"/>
          <p:cNvCxnSpPr/>
          <p:nvPr/>
        </p:nvCxnSpPr>
        <p:spPr>
          <a:xfrm flipH="1" flipV="1">
            <a:off x="8190963" y="565682"/>
            <a:ext cx="850007" cy="720228"/>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3717864" y="1170493"/>
            <a:ext cx="596559" cy="1436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8" idx="1"/>
          </p:cNvCxnSpPr>
          <p:nvPr/>
        </p:nvCxnSpPr>
        <p:spPr>
          <a:xfrm flipV="1">
            <a:off x="1171977" y="302209"/>
            <a:ext cx="811293" cy="316771"/>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21941" y="128905"/>
            <a:ext cx="3316870" cy="400110"/>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Additional Dashboard Buttons</a:t>
            </a:r>
            <a:endParaRPr lang="en-US" sz="2000" dirty="0">
              <a:solidFill>
                <a:schemeClr val="accent6">
                  <a:lumMod val="60000"/>
                  <a:lumOff val="40000"/>
                </a:schemeClr>
              </a:solidFill>
            </a:endParaRPr>
          </a:p>
        </p:txBody>
      </p:sp>
      <p:sp>
        <p:nvSpPr>
          <p:cNvPr id="28" name="TextBox 27"/>
          <p:cNvSpPr txBox="1"/>
          <p:nvPr/>
        </p:nvSpPr>
        <p:spPr>
          <a:xfrm>
            <a:off x="1983270" y="-51734"/>
            <a:ext cx="1581138" cy="707886"/>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Power BI </a:t>
            </a:r>
          </a:p>
          <a:p>
            <a:r>
              <a:rPr lang="en-US" sz="2000" dirty="0" smtClean="0">
                <a:solidFill>
                  <a:schemeClr val="accent6">
                    <a:lumMod val="60000"/>
                    <a:lumOff val="40000"/>
                  </a:schemeClr>
                </a:solidFill>
              </a:rPr>
              <a:t>Home Button</a:t>
            </a:r>
            <a:endParaRPr lang="en-US" sz="2000" dirty="0">
              <a:solidFill>
                <a:schemeClr val="accent6">
                  <a:lumMod val="60000"/>
                  <a:lumOff val="40000"/>
                </a:schemeClr>
              </a:solidFill>
            </a:endParaRPr>
          </a:p>
        </p:txBody>
      </p:sp>
      <p:sp>
        <p:nvSpPr>
          <p:cNvPr id="29" name="TextBox 28"/>
          <p:cNvSpPr txBox="1"/>
          <p:nvPr/>
        </p:nvSpPr>
        <p:spPr>
          <a:xfrm>
            <a:off x="9157515" y="64033"/>
            <a:ext cx="3034485" cy="400110"/>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Help and Feedback Buttons</a:t>
            </a:r>
            <a:endParaRPr lang="en-US" sz="2000" dirty="0">
              <a:solidFill>
                <a:schemeClr val="accent6">
                  <a:lumMod val="60000"/>
                  <a:lumOff val="40000"/>
                </a:schemeClr>
              </a:solidFill>
            </a:endParaRPr>
          </a:p>
        </p:txBody>
      </p:sp>
      <p:sp>
        <p:nvSpPr>
          <p:cNvPr id="30" name="TextBox 29"/>
          <p:cNvSpPr txBox="1"/>
          <p:nvPr/>
        </p:nvSpPr>
        <p:spPr>
          <a:xfrm>
            <a:off x="4403346" y="984801"/>
            <a:ext cx="1830629" cy="400110"/>
          </a:xfrm>
          <a:prstGeom prst="rect">
            <a:avLst/>
          </a:prstGeom>
          <a:noFill/>
          <a:ln w="28575">
            <a:solidFill>
              <a:schemeClr val="accent6">
                <a:lumMod val="60000"/>
                <a:lumOff val="40000"/>
              </a:schemeClr>
            </a:solidFill>
          </a:ln>
        </p:spPr>
        <p:txBody>
          <a:bodyPr wrap="none" rtlCol="0">
            <a:spAutoFit/>
          </a:bodyPr>
          <a:lstStyle/>
          <a:p>
            <a:r>
              <a:rPr lang="en-US" sz="2000" dirty="0" smtClean="0">
                <a:solidFill>
                  <a:schemeClr val="accent6">
                    <a:lumMod val="60000"/>
                    <a:lumOff val="40000"/>
                  </a:schemeClr>
                </a:solidFill>
              </a:rPr>
              <a:t>Dashboard Title</a:t>
            </a:r>
            <a:endParaRPr lang="en-US" sz="2000" dirty="0">
              <a:solidFill>
                <a:schemeClr val="accent6">
                  <a:lumMod val="60000"/>
                  <a:lumOff val="40000"/>
                </a:schemeClr>
              </a:solidFill>
            </a:endParaRPr>
          </a:p>
        </p:txBody>
      </p:sp>
      <p:sp>
        <p:nvSpPr>
          <p:cNvPr id="31" name="TextBox 30"/>
          <p:cNvSpPr txBox="1"/>
          <p:nvPr/>
        </p:nvSpPr>
        <p:spPr>
          <a:xfrm>
            <a:off x="57063" y="-27353"/>
            <a:ext cx="1572866" cy="646331"/>
          </a:xfrm>
          <a:prstGeom prst="rect">
            <a:avLst/>
          </a:prstGeom>
          <a:noFill/>
          <a:ln w="28575">
            <a:solidFill>
              <a:schemeClr val="accent6">
                <a:lumMod val="60000"/>
                <a:lumOff val="40000"/>
              </a:schemeClr>
            </a:solidFill>
          </a:ln>
        </p:spPr>
        <p:txBody>
          <a:bodyPr wrap="none" rtlCol="0">
            <a:spAutoFit/>
          </a:bodyPr>
          <a:lstStyle/>
          <a:p>
            <a:r>
              <a:rPr lang="en-US" dirty="0" smtClean="0">
                <a:solidFill>
                  <a:schemeClr val="accent6">
                    <a:lumMod val="60000"/>
                    <a:lumOff val="40000"/>
                  </a:schemeClr>
                </a:solidFill>
              </a:rPr>
              <a:t>Office 365 app</a:t>
            </a:r>
          </a:p>
          <a:p>
            <a:r>
              <a:rPr lang="en-US" dirty="0" smtClean="0">
                <a:solidFill>
                  <a:schemeClr val="accent6">
                    <a:lumMod val="60000"/>
                    <a:lumOff val="40000"/>
                  </a:schemeClr>
                </a:solidFill>
              </a:rPr>
              <a:t>Launcher</a:t>
            </a:r>
            <a:endParaRPr lang="en-US" dirty="0">
              <a:solidFill>
                <a:schemeClr val="accent6">
                  <a:lumMod val="60000"/>
                  <a:lumOff val="40000"/>
                </a:schemeClr>
              </a:solidFill>
            </a:endParaRPr>
          </a:p>
        </p:txBody>
      </p:sp>
      <p:cxnSp>
        <p:nvCxnSpPr>
          <p:cNvPr id="32" name="Elbow Connector 31"/>
          <p:cNvCxnSpPr/>
          <p:nvPr/>
        </p:nvCxnSpPr>
        <p:spPr>
          <a:xfrm rot="16200000" flipV="1">
            <a:off x="-82303" y="659208"/>
            <a:ext cx="384947" cy="121753"/>
          </a:xfrm>
          <a:prstGeom prst="bentConnector3">
            <a:avLst>
              <a:gd name="adj1" fmla="val 50000"/>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06005" y="-130738"/>
            <a:ext cx="8995990" cy="830997"/>
          </a:xfrm>
          <a:prstGeom prst="rect">
            <a:avLst/>
          </a:prstGeom>
          <a:noFill/>
        </p:spPr>
        <p:txBody>
          <a:bodyPr wrap="square" rtlCol="0">
            <a:spAutoFit/>
          </a:bodyPr>
          <a:lstStyle/>
          <a:p>
            <a:r>
              <a:rPr lang="en-US" sz="4800" b="1" dirty="0" smtClean="0">
                <a:solidFill>
                  <a:schemeClr val="accent6"/>
                </a:solidFill>
                <a:latin typeface="Century Gothic" panose="020B0502020202020204" pitchFamily="34" charset="0"/>
              </a:rPr>
              <a:t>Power BI Workspace</a:t>
            </a:r>
            <a:endParaRPr lang="en-US" sz="4800" b="1" dirty="0">
              <a:solidFill>
                <a:schemeClr val="accent6"/>
              </a:solidFill>
              <a:latin typeface="Century Gothic" panose="020B0502020202020204" pitchFamily="34" charset="0"/>
            </a:endParaRPr>
          </a:p>
        </p:txBody>
      </p:sp>
    </p:spTree>
    <p:extLst>
      <p:ext uri="{BB962C8B-B14F-4D97-AF65-F5344CB8AC3E}">
        <p14:creationId xmlns:p14="http://schemas.microsoft.com/office/powerpoint/2010/main" val="369276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subTnLst>
                                    <p:set>
                                      <p:cBhvr override="childStyle">
                                        <p:cTn dur="1" fill="hold" display="0" masterRel="nextClick" afterEffect="1"/>
                                        <p:tgtEl>
                                          <p:spTgt spid="25"/>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3" grpId="0" animBg="1"/>
      <p:bldP spid="15" grpId="0" animBg="1"/>
      <p:bldP spid="16" grpId="0" animBg="1"/>
      <p:bldP spid="18" grpId="0" animBg="1"/>
      <p:bldP spid="19" grpId="0" animBg="1"/>
      <p:bldP spid="20" grpId="0" animBg="1"/>
      <p:bldP spid="21" grpId="0" animBg="1"/>
      <p:bldP spid="27" grpId="0" animBg="1"/>
      <p:bldP spid="28" grpId="0" animBg="1"/>
      <p:bldP spid="29" grpId="0" animBg="1"/>
      <p:bldP spid="30" grpId="0" animBg="1"/>
      <p:bldP spid="31" grpId="0" animBg="1"/>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PowerBI Security (RLS)</a:t>
            </a:r>
            <a:endParaRPr lang="en-US" dirty="0"/>
          </a:p>
        </p:txBody>
      </p:sp>
      <p:sp>
        <p:nvSpPr>
          <p:cNvPr id="5" name="Rectangle 4"/>
          <p:cNvSpPr/>
          <p:nvPr/>
        </p:nvSpPr>
        <p:spPr>
          <a:xfrm>
            <a:off x="592488" y="937522"/>
            <a:ext cx="1076777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solidFill>
                <a:latin typeface="Segoe UI Condensed"/>
              </a:rPr>
              <a:t>Row Level Security (RLS) is implemented at </a:t>
            </a:r>
            <a:r>
              <a:rPr lang="en-US" dirty="0" smtClean="0">
                <a:solidFill>
                  <a:schemeClr val="tx2"/>
                </a:solidFill>
                <a:latin typeface="Segoe UI Condensed"/>
              </a:rPr>
              <a:t>PowerBI Desktop </a:t>
            </a:r>
            <a:r>
              <a:rPr lang="en-US" dirty="0">
                <a:solidFill>
                  <a:schemeClr val="tx2"/>
                </a:solidFill>
                <a:latin typeface="Segoe UI Condensed"/>
              </a:rPr>
              <a:t>based on their roles. </a:t>
            </a:r>
            <a:endParaRPr lang="en-US" dirty="0" smtClean="0">
              <a:solidFill>
                <a:schemeClr val="tx2"/>
              </a:solidFill>
              <a:latin typeface="Segoe UI Condensed"/>
            </a:endParaRPr>
          </a:p>
          <a:p>
            <a:pPr marL="285750" indent="-285750">
              <a:buFont typeface="Arial" panose="020B0604020202020204" pitchFamily="34" charset="0"/>
              <a:buChar char="•"/>
            </a:pPr>
            <a:r>
              <a:rPr lang="en-US" dirty="0" smtClean="0">
                <a:solidFill>
                  <a:schemeClr val="tx2"/>
                </a:solidFill>
                <a:latin typeface="Segoe UI Condensed"/>
              </a:rPr>
              <a:t>Users will be added to the Roles in PowerBI Service.</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92488" y="3004339"/>
            <a:ext cx="5655629" cy="3153573"/>
          </a:xfrm>
          <a:prstGeom prst="rect">
            <a:avLst/>
          </a:prstGeom>
        </p:spPr>
      </p:pic>
      <p:pic>
        <p:nvPicPr>
          <p:cNvPr id="4" name="Picture 3"/>
          <p:cNvPicPr>
            <a:picLocks noChangeAspect="1"/>
          </p:cNvPicPr>
          <p:nvPr/>
        </p:nvPicPr>
        <p:blipFill>
          <a:blip r:embed="rId4"/>
          <a:stretch>
            <a:fillRect/>
          </a:stretch>
        </p:blipFill>
        <p:spPr>
          <a:xfrm>
            <a:off x="632848" y="1610295"/>
            <a:ext cx="8358752" cy="1082307"/>
          </a:xfrm>
          <a:prstGeom prst="rect">
            <a:avLst/>
          </a:prstGeom>
        </p:spPr>
      </p:pic>
      <p:pic>
        <p:nvPicPr>
          <p:cNvPr id="7" name="Picture 6"/>
          <p:cNvPicPr>
            <a:picLocks noChangeAspect="1"/>
          </p:cNvPicPr>
          <p:nvPr/>
        </p:nvPicPr>
        <p:blipFill>
          <a:blip r:embed="rId5"/>
          <a:stretch>
            <a:fillRect/>
          </a:stretch>
        </p:blipFill>
        <p:spPr>
          <a:xfrm>
            <a:off x="6949440" y="3018627"/>
            <a:ext cx="5047832" cy="3139285"/>
          </a:xfrm>
          <a:prstGeom prst="rect">
            <a:avLst/>
          </a:prstGeom>
        </p:spPr>
      </p:pic>
      <p:sp>
        <p:nvSpPr>
          <p:cNvPr id="8" name="Striped Right Arrow 7"/>
          <p:cNvSpPr/>
          <p:nvPr/>
        </p:nvSpPr>
        <p:spPr>
          <a:xfrm rot="5400000">
            <a:off x="8397870" y="2638257"/>
            <a:ext cx="326025" cy="434715"/>
          </a:xfrm>
          <a:prstGeom prst="strip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Striped Right Arrow 8"/>
          <p:cNvSpPr/>
          <p:nvPr/>
        </p:nvSpPr>
        <p:spPr>
          <a:xfrm rot="10800000">
            <a:off x="6373615" y="3752336"/>
            <a:ext cx="435369" cy="533400"/>
          </a:xfrm>
          <a:prstGeom prst="stripedRightArrow">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8996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PowerBI Gateway</a:t>
            </a:r>
            <a:endParaRPr lang="en-US" dirty="0"/>
          </a:p>
        </p:txBody>
      </p:sp>
      <p:sp>
        <p:nvSpPr>
          <p:cNvPr id="5" name="Rectangle 4"/>
          <p:cNvSpPr/>
          <p:nvPr/>
        </p:nvSpPr>
        <p:spPr>
          <a:xfrm>
            <a:off x="405824" y="899684"/>
            <a:ext cx="10767770" cy="830997"/>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latin typeface="Segoe UI Condensed"/>
              </a:rPr>
              <a:t>A gateway is software that facilitates access to data that resides on a private, on-premises </a:t>
            </a:r>
            <a:r>
              <a:rPr lang="en-US" sz="1600" dirty="0" smtClean="0">
                <a:solidFill>
                  <a:srgbClr val="000000"/>
                </a:solidFill>
                <a:latin typeface="Segoe UI Condensed"/>
              </a:rPr>
              <a:t>network.</a:t>
            </a:r>
          </a:p>
          <a:p>
            <a:pPr marL="285750" indent="-285750">
              <a:buFont typeface="Arial" panose="020B0604020202020204" pitchFamily="34" charset="0"/>
              <a:buChar char="•"/>
            </a:pPr>
            <a:r>
              <a:rPr lang="en-US" sz="1600" dirty="0">
                <a:solidFill>
                  <a:srgbClr val="000000"/>
                </a:solidFill>
                <a:latin typeface="segoe-ui_normal"/>
              </a:rPr>
              <a:t>A gateway also secures access and data by encrypting and compressing all data that passes through it, as well as any passwords used to connect to data sources</a:t>
            </a:r>
            <a:endParaRPr lang="en-US" sz="1600" dirty="0">
              <a:solidFill>
                <a:srgbClr val="000000"/>
              </a:solidFill>
              <a:latin typeface="Segoe UI Condensed"/>
            </a:endParaRPr>
          </a:p>
        </p:txBody>
      </p:sp>
      <p:sp>
        <p:nvSpPr>
          <p:cNvPr id="10" name="Rectangle 9"/>
          <p:cNvSpPr/>
          <p:nvPr/>
        </p:nvSpPr>
        <p:spPr>
          <a:xfrm>
            <a:off x="405824" y="1784962"/>
            <a:ext cx="10767770" cy="1323439"/>
          </a:xfrm>
          <a:prstGeom prst="rect">
            <a:avLst/>
          </a:prstGeom>
        </p:spPr>
        <p:txBody>
          <a:bodyPr wrap="square">
            <a:spAutoFit/>
          </a:bodyPr>
          <a:lstStyle/>
          <a:p>
            <a:r>
              <a:rPr lang="en-US" sz="1600" dirty="0" smtClean="0">
                <a:solidFill>
                  <a:srgbClr val="000000"/>
                </a:solidFill>
                <a:latin typeface="segoe-ui_normal"/>
              </a:rPr>
              <a:t>Two </a:t>
            </a:r>
            <a:r>
              <a:rPr lang="en-US" sz="1600" dirty="0">
                <a:solidFill>
                  <a:srgbClr val="000000"/>
                </a:solidFill>
                <a:latin typeface="segoe-ui_normal"/>
              </a:rPr>
              <a:t>gateway offerings from Power BI are the following:</a:t>
            </a:r>
          </a:p>
          <a:p>
            <a:pPr lvl="1">
              <a:buFont typeface="Arial" panose="020B0604020202020204" pitchFamily="34" charset="0"/>
              <a:buChar char="•"/>
            </a:pPr>
            <a:r>
              <a:rPr lang="en-US" sz="1600" b="1" dirty="0">
                <a:solidFill>
                  <a:srgbClr val="000000"/>
                </a:solidFill>
                <a:latin typeface="segoe-ui_bold"/>
              </a:rPr>
              <a:t>On-premises data gateway (personal mode)</a:t>
            </a:r>
            <a:r>
              <a:rPr lang="en-US" sz="1600" dirty="0">
                <a:solidFill>
                  <a:srgbClr val="000000"/>
                </a:solidFill>
                <a:latin typeface="segoe-ui_normal"/>
              </a:rPr>
              <a:t> – allows one user to connect to sources, and can’t be shared with others. Can only be used with Power BI.</a:t>
            </a:r>
          </a:p>
          <a:p>
            <a:pPr lvl="1">
              <a:buFont typeface="Arial" panose="020B0604020202020204" pitchFamily="34" charset="0"/>
              <a:buChar char="•"/>
            </a:pPr>
            <a:r>
              <a:rPr lang="en-US" sz="1600" b="1" dirty="0">
                <a:solidFill>
                  <a:srgbClr val="000000"/>
                </a:solidFill>
                <a:latin typeface="segoe-ui_bold"/>
              </a:rPr>
              <a:t>On-premises data gateway</a:t>
            </a:r>
            <a:r>
              <a:rPr lang="en-US" sz="1600" dirty="0">
                <a:solidFill>
                  <a:srgbClr val="000000"/>
                </a:solidFill>
                <a:latin typeface="segoe-ui_normal"/>
              </a:rPr>
              <a:t> – allows multiple users to connect to multiple on-premises data sources, and can be used by Power BI, </a:t>
            </a:r>
            <a:r>
              <a:rPr lang="en-US" sz="1600" dirty="0" err="1">
                <a:solidFill>
                  <a:srgbClr val="000000"/>
                </a:solidFill>
                <a:latin typeface="segoe-ui_normal"/>
              </a:rPr>
              <a:t>PowerApps</a:t>
            </a:r>
            <a:r>
              <a:rPr lang="en-US" sz="1600" dirty="0">
                <a:solidFill>
                  <a:srgbClr val="000000"/>
                </a:solidFill>
                <a:latin typeface="segoe-ui_normal"/>
              </a:rPr>
              <a:t>, Flow, and Azure Logic apps, all with a single gateway installation.</a:t>
            </a:r>
            <a:endParaRPr lang="en-US" sz="1600" b="0" i="0" dirty="0">
              <a:solidFill>
                <a:srgbClr val="000000"/>
              </a:solidFill>
              <a:effectLst/>
              <a:latin typeface="segoe-ui_normal"/>
            </a:endParaRPr>
          </a:p>
        </p:txBody>
      </p:sp>
      <p:sp>
        <p:nvSpPr>
          <p:cNvPr id="11" name="Rectangle 10"/>
          <p:cNvSpPr/>
          <p:nvPr/>
        </p:nvSpPr>
        <p:spPr>
          <a:xfrm>
            <a:off x="389093" y="3162682"/>
            <a:ext cx="10767770" cy="1815882"/>
          </a:xfrm>
          <a:prstGeom prst="rect">
            <a:avLst/>
          </a:prstGeom>
        </p:spPr>
        <p:txBody>
          <a:bodyPr wrap="square">
            <a:spAutoFit/>
          </a:bodyPr>
          <a:lstStyle/>
          <a:p>
            <a:r>
              <a:rPr lang="en-US" sz="1600" dirty="0">
                <a:solidFill>
                  <a:srgbClr val="000000"/>
                </a:solidFill>
                <a:latin typeface="segoe-ui_normal"/>
              </a:rPr>
              <a:t>There are three parts, or stages, to putting a gateway to work:</a:t>
            </a:r>
          </a:p>
          <a:p>
            <a:pPr lvl="1">
              <a:buFont typeface="Arial" panose="020B0604020202020204" pitchFamily="34" charset="0"/>
              <a:buChar char="•"/>
            </a:pPr>
            <a:r>
              <a:rPr lang="en-US" sz="1600" dirty="0">
                <a:solidFill>
                  <a:srgbClr val="000000"/>
                </a:solidFill>
                <a:latin typeface="segoe-ui_normal"/>
              </a:rPr>
              <a:t>Install the gateway</a:t>
            </a:r>
          </a:p>
          <a:p>
            <a:pPr lvl="1">
              <a:buFont typeface="Arial" panose="020B0604020202020204" pitchFamily="34" charset="0"/>
              <a:buChar char="•"/>
            </a:pPr>
            <a:r>
              <a:rPr lang="en-US" sz="1600" dirty="0">
                <a:solidFill>
                  <a:srgbClr val="000000"/>
                </a:solidFill>
                <a:latin typeface="segoe-ui_normal"/>
              </a:rPr>
              <a:t>Add users to the gateway (let them use the gateway)</a:t>
            </a:r>
          </a:p>
          <a:p>
            <a:pPr lvl="1">
              <a:buFont typeface="Arial" panose="020B0604020202020204" pitchFamily="34" charset="0"/>
              <a:buChar char="•"/>
            </a:pPr>
            <a:r>
              <a:rPr lang="en-US" sz="1600" dirty="0">
                <a:solidFill>
                  <a:srgbClr val="000000"/>
                </a:solidFill>
                <a:latin typeface="segoe-ui_normal"/>
              </a:rPr>
              <a:t>Connect to data sources</a:t>
            </a:r>
          </a:p>
          <a:p>
            <a:endParaRPr lang="en-US" sz="1600" dirty="0" smtClean="0">
              <a:solidFill>
                <a:srgbClr val="000000"/>
              </a:solidFill>
              <a:latin typeface="segoe-ui_normal"/>
            </a:endParaRPr>
          </a:p>
          <a:p>
            <a:r>
              <a:rPr lang="en-US" sz="1600" dirty="0" smtClean="0">
                <a:solidFill>
                  <a:srgbClr val="000000"/>
                </a:solidFill>
                <a:latin typeface="segoe-ui_normal"/>
              </a:rPr>
              <a:t>In addition, gateway allows to Refresh </a:t>
            </a:r>
            <a:r>
              <a:rPr lang="en-US" sz="1600" dirty="0">
                <a:solidFill>
                  <a:srgbClr val="000000"/>
                </a:solidFill>
                <a:latin typeface="segoe-ui_normal"/>
              </a:rPr>
              <a:t>on-premises data, so Power BI reports </a:t>
            </a:r>
            <a:endParaRPr lang="en-US" sz="1600" dirty="0" smtClean="0">
              <a:solidFill>
                <a:srgbClr val="000000"/>
              </a:solidFill>
              <a:latin typeface="segoe-ui_normal"/>
            </a:endParaRPr>
          </a:p>
          <a:p>
            <a:r>
              <a:rPr lang="en-US" sz="1600" dirty="0" smtClean="0">
                <a:solidFill>
                  <a:srgbClr val="000000"/>
                </a:solidFill>
                <a:latin typeface="segoe-ui_normal"/>
              </a:rPr>
              <a:t>can </a:t>
            </a:r>
            <a:r>
              <a:rPr lang="en-US" sz="1600" dirty="0">
                <a:solidFill>
                  <a:srgbClr val="000000"/>
                </a:solidFill>
                <a:latin typeface="segoe-ui_normal"/>
              </a:rPr>
              <a:t>be updated with </a:t>
            </a:r>
            <a:r>
              <a:rPr lang="en-US" sz="1600" dirty="0" smtClean="0">
                <a:solidFill>
                  <a:srgbClr val="000000"/>
                </a:solidFill>
                <a:latin typeface="segoe-ui_normal"/>
              </a:rPr>
              <a:t>fresh data</a:t>
            </a:r>
            <a:endParaRPr lang="en-US" sz="1600" dirty="0">
              <a:solidFill>
                <a:srgbClr val="000000"/>
              </a:solidFill>
              <a:latin typeface="segoe-ui_norm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6680" y="3138881"/>
            <a:ext cx="3965793" cy="2990543"/>
          </a:xfrm>
          <a:prstGeom prst="rect">
            <a:avLst/>
          </a:prstGeom>
        </p:spPr>
      </p:pic>
    </p:spTree>
    <p:extLst>
      <p:ext uri="{BB962C8B-B14F-4D97-AF65-F5344CB8AC3E}">
        <p14:creationId xmlns:p14="http://schemas.microsoft.com/office/powerpoint/2010/main" val="5299220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56</a:t>
            </a:fld>
            <a:endParaRPr lang="en-US" dirty="0"/>
          </a:p>
        </p:txBody>
      </p:sp>
      <p:pic>
        <p:nvPicPr>
          <p:cNvPr id="1028" name="Picture 4" descr="Image result for power bi gate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32" y="407755"/>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291234" y="4324029"/>
            <a:ext cx="1627322" cy="144134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Machine 1</a:t>
            </a:r>
            <a:endParaRPr lang="en-US" dirty="0"/>
          </a:p>
        </p:txBody>
      </p:sp>
      <p:sp>
        <p:nvSpPr>
          <p:cNvPr id="6" name="Cloud 5"/>
          <p:cNvSpPr/>
          <p:nvPr/>
        </p:nvSpPr>
        <p:spPr>
          <a:xfrm>
            <a:off x="8958021" y="712921"/>
            <a:ext cx="2293748" cy="1580827"/>
          </a:xfrm>
          <a:prstGeom prst="cloud">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0" name="Picture 6" descr="Image result for power bi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510" y="1094271"/>
            <a:ext cx="570155" cy="5701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6" idx="1"/>
            <a:endCxn id="5" idx="0"/>
          </p:cNvCxnSpPr>
          <p:nvPr/>
        </p:nvCxnSpPr>
        <p:spPr>
          <a:xfrm>
            <a:off x="10104895" y="2292065"/>
            <a:ext cx="0" cy="203196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410987" y="5253926"/>
            <a:ext cx="426203" cy="402957"/>
          </a:xfrm>
          <a:prstGeom prst="rect">
            <a:avLst/>
          </a:prstGeom>
          <a:solidFill>
            <a:srgbClr val="13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10583406" y="1177869"/>
            <a:ext cx="426203" cy="402957"/>
          </a:xfrm>
          <a:prstGeom prst="rect">
            <a:avLst/>
          </a:prstGeom>
          <a:solidFill>
            <a:srgbClr val="137A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1251769" y="4324029"/>
            <a:ext cx="813661" cy="144134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M2</a:t>
            </a:r>
            <a:endParaRPr lang="en-US" dirty="0"/>
          </a:p>
        </p:txBody>
      </p:sp>
      <p:cxnSp>
        <p:nvCxnSpPr>
          <p:cNvPr id="13" name="Straight Arrow Connector 12"/>
          <p:cNvCxnSpPr>
            <a:stCxn id="5" idx="3"/>
            <a:endCxn id="15" idx="1"/>
          </p:cNvCxnSpPr>
          <p:nvPr/>
        </p:nvCxnSpPr>
        <p:spPr>
          <a:xfrm>
            <a:off x="10918556" y="5044700"/>
            <a:ext cx="333213"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7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PowerBI Administration</a:t>
            </a:r>
            <a:endParaRPr lang="en-US" dirty="0"/>
          </a:p>
        </p:txBody>
      </p:sp>
      <p:pic>
        <p:nvPicPr>
          <p:cNvPr id="3" name="Picture 2"/>
          <p:cNvPicPr>
            <a:picLocks noChangeAspect="1"/>
          </p:cNvPicPr>
          <p:nvPr/>
        </p:nvPicPr>
        <p:blipFill>
          <a:blip r:embed="rId2"/>
          <a:stretch>
            <a:fillRect/>
          </a:stretch>
        </p:blipFill>
        <p:spPr>
          <a:xfrm>
            <a:off x="826098" y="2541722"/>
            <a:ext cx="5032359" cy="3444659"/>
          </a:xfrm>
          <a:prstGeom prst="rect">
            <a:avLst/>
          </a:prstGeom>
        </p:spPr>
      </p:pic>
      <p:pic>
        <p:nvPicPr>
          <p:cNvPr id="4" name="Picture 3"/>
          <p:cNvPicPr>
            <a:picLocks noChangeAspect="1"/>
          </p:cNvPicPr>
          <p:nvPr/>
        </p:nvPicPr>
        <p:blipFill>
          <a:blip r:embed="rId3"/>
          <a:stretch>
            <a:fillRect/>
          </a:stretch>
        </p:blipFill>
        <p:spPr>
          <a:xfrm>
            <a:off x="6315945" y="2577767"/>
            <a:ext cx="5376528" cy="3408614"/>
          </a:xfrm>
          <a:prstGeom prst="rect">
            <a:avLst/>
          </a:prstGeom>
        </p:spPr>
      </p:pic>
      <p:sp>
        <p:nvSpPr>
          <p:cNvPr id="5" name="Rectangle 4"/>
          <p:cNvSpPr/>
          <p:nvPr/>
        </p:nvSpPr>
        <p:spPr>
          <a:xfrm>
            <a:off x="592488" y="937522"/>
            <a:ext cx="10767770" cy="1477328"/>
          </a:xfrm>
          <a:prstGeom prst="rect">
            <a:avLst/>
          </a:prstGeom>
        </p:spPr>
        <p:txBody>
          <a:bodyPr wrap="square">
            <a:spAutoFit/>
          </a:bodyPr>
          <a:lstStyle/>
          <a:p>
            <a:r>
              <a:rPr lang="en-US" dirty="0">
                <a:solidFill>
                  <a:srgbClr val="000000"/>
                </a:solidFill>
                <a:latin typeface="Segoe UI Condensed"/>
              </a:rPr>
              <a:t>Power BI provides an admin portal that allows you </a:t>
            </a:r>
            <a:r>
              <a:rPr lang="en-US" dirty="0" smtClean="0">
                <a:solidFill>
                  <a:srgbClr val="000000"/>
                </a:solidFill>
                <a:latin typeface="Segoe UI Condensed"/>
              </a:rPr>
              <a:t>to</a:t>
            </a:r>
          </a:p>
          <a:p>
            <a:pPr marL="742950" lvl="1" indent="-285750">
              <a:buFont typeface="Arial" panose="020B0604020202020204" pitchFamily="34" charset="0"/>
              <a:buChar char="•"/>
            </a:pPr>
            <a:r>
              <a:rPr lang="en-US" dirty="0">
                <a:solidFill>
                  <a:srgbClr val="000000"/>
                </a:solidFill>
                <a:latin typeface="Segoe UI Condensed"/>
              </a:rPr>
              <a:t>	</a:t>
            </a:r>
            <a:r>
              <a:rPr lang="en-US" dirty="0" smtClean="0">
                <a:solidFill>
                  <a:srgbClr val="000000"/>
                </a:solidFill>
                <a:latin typeface="Segoe UI Condensed"/>
              </a:rPr>
              <a:t>Usage Metrics</a:t>
            </a:r>
          </a:p>
          <a:p>
            <a:pPr marL="742950" lvl="1" indent="-285750">
              <a:buFont typeface="Arial" panose="020B0604020202020204" pitchFamily="34" charset="0"/>
              <a:buChar char="•"/>
            </a:pPr>
            <a:r>
              <a:rPr lang="en-US" dirty="0">
                <a:solidFill>
                  <a:srgbClr val="000000"/>
                </a:solidFill>
                <a:latin typeface="Segoe UI Condensed"/>
              </a:rPr>
              <a:t>	</a:t>
            </a:r>
            <a:r>
              <a:rPr lang="en-US" dirty="0" smtClean="0">
                <a:solidFill>
                  <a:srgbClr val="000000"/>
                </a:solidFill>
                <a:latin typeface="Segoe UI Condensed"/>
              </a:rPr>
              <a:t>Manage </a:t>
            </a:r>
            <a:r>
              <a:rPr lang="en-US" dirty="0">
                <a:solidFill>
                  <a:srgbClr val="000000"/>
                </a:solidFill>
                <a:latin typeface="Segoe UI Condensed"/>
              </a:rPr>
              <a:t>users and </a:t>
            </a:r>
            <a:r>
              <a:rPr lang="en-US" dirty="0" smtClean="0">
                <a:solidFill>
                  <a:srgbClr val="000000"/>
                </a:solidFill>
                <a:latin typeface="Segoe UI Condensed"/>
              </a:rPr>
              <a:t>groups</a:t>
            </a:r>
          </a:p>
          <a:p>
            <a:pPr marL="742950" lvl="1" indent="-285750">
              <a:buFont typeface="Arial" panose="020B0604020202020204" pitchFamily="34" charset="0"/>
              <a:buChar char="•"/>
            </a:pPr>
            <a:r>
              <a:rPr lang="en-US" dirty="0">
                <a:solidFill>
                  <a:srgbClr val="000000"/>
                </a:solidFill>
                <a:latin typeface="Segoe UI Condensed"/>
              </a:rPr>
              <a:t>	</a:t>
            </a:r>
            <a:r>
              <a:rPr lang="en-US" dirty="0" smtClean="0">
                <a:solidFill>
                  <a:srgbClr val="000000"/>
                </a:solidFill>
                <a:latin typeface="Segoe UI Condensed"/>
              </a:rPr>
              <a:t>Audit Logs</a:t>
            </a:r>
          </a:p>
          <a:p>
            <a:pPr marL="742950" lvl="1" indent="-285750">
              <a:buFont typeface="Arial" panose="020B0604020202020204" pitchFamily="34" charset="0"/>
              <a:buChar char="•"/>
            </a:pPr>
            <a:r>
              <a:rPr lang="en-US" dirty="0">
                <a:solidFill>
                  <a:srgbClr val="000000"/>
                </a:solidFill>
                <a:latin typeface="Segoe UI Condensed"/>
              </a:rPr>
              <a:t>	</a:t>
            </a:r>
            <a:r>
              <a:rPr lang="en-US" dirty="0" smtClean="0">
                <a:solidFill>
                  <a:srgbClr val="000000"/>
                </a:solidFill>
                <a:latin typeface="Segoe UI Condensed"/>
              </a:rPr>
              <a:t>Control </a:t>
            </a:r>
            <a:r>
              <a:rPr lang="en-US" dirty="0">
                <a:solidFill>
                  <a:srgbClr val="000000"/>
                </a:solidFill>
                <a:latin typeface="Segoe UI Condensed"/>
              </a:rPr>
              <a:t>tenant wide settings.</a:t>
            </a:r>
            <a:endParaRPr lang="en-US" dirty="0"/>
          </a:p>
        </p:txBody>
      </p:sp>
    </p:spTree>
    <p:extLst>
      <p:ext uri="{BB962C8B-B14F-4D97-AF65-F5344CB8AC3E}">
        <p14:creationId xmlns:p14="http://schemas.microsoft.com/office/powerpoint/2010/main" val="39632977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PowerBI Embedded</a:t>
            </a:r>
            <a:endParaRPr lang="en-US" dirty="0"/>
          </a:p>
        </p:txBody>
      </p:sp>
      <p:sp>
        <p:nvSpPr>
          <p:cNvPr id="5" name="Rectangle 4"/>
          <p:cNvSpPr/>
          <p:nvPr/>
        </p:nvSpPr>
        <p:spPr>
          <a:xfrm>
            <a:off x="405824" y="5586780"/>
            <a:ext cx="11472672" cy="307777"/>
          </a:xfrm>
          <a:prstGeom prst="rect">
            <a:avLst/>
          </a:prstGeom>
        </p:spPr>
        <p:txBody>
          <a:bodyPr wrap="square">
            <a:spAutoFit/>
          </a:bodyPr>
          <a:lstStyle/>
          <a:p>
            <a:r>
              <a:rPr lang="en-US" sz="1400" b="1" i="1" dirty="0" smtClean="0">
                <a:solidFill>
                  <a:srgbClr val="000000"/>
                </a:solidFill>
                <a:latin typeface="Segoe UI Condensed"/>
              </a:rPr>
              <a:t>Read More about PowerBI Embedded </a:t>
            </a:r>
            <a:r>
              <a:rPr lang="en-US" sz="1400" i="1" dirty="0" smtClean="0">
                <a:solidFill>
                  <a:srgbClr val="000000"/>
                </a:solidFill>
                <a:latin typeface="Segoe UI Condensed"/>
              </a:rPr>
              <a:t>: </a:t>
            </a:r>
            <a:r>
              <a:rPr lang="en-US" sz="1400" dirty="0"/>
              <a:t>https://azure.microsoft.com/en-in/services/power-bi-embedded/</a:t>
            </a:r>
          </a:p>
        </p:txBody>
      </p:sp>
      <p:sp>
        <p:nvSpPr>
          <p:cNvPr id="7" name="Rectangle 6"/>
          <p:cNvSpPr/>
          <p:nvPr/>
        </p:nvSpPr>
        <p:spPr>
          <a:xfrm>
            <a:off x="405824" y="1276992"/>
            <a:ext cx="9540034" cy="2585323"/>
          </a:xfrm>
          <a:prstGeom prst="rect">
            <a:avLst/>
          </a:prstGeom>
        </p:spPr>
        <p:txBody>
          <a:bodyPr wrap="square">
            <a:spAutoFit/>
          </a:bodyPr>
          <a:lstStyle/>
          <a:p>
            <a:pPr algn="just">
              <a:lnSpc>
                <a:spcPct val="150000"/>
              </a:lnSpc>
              <a:buFont typeface="Arial" panose="020B0604020202020204" pitchFamily="34" charset="0"/>
              <a:buChar char="•"/>
            </a:pPr>
            <a:r>
              <a:rPr lang="en-US" dirty="0" smtClean="0">
                <a:solidFill>
                  <a:schemeClr val="tx2"/>
                </a:solidFill>
                <a:latin typeface="Segoe UI Condensed"/>
              </a:rPr>
              <a:t>Easy to Integrate PowerBI reports to any Web page or mobile applications.</a:t>
            </a:r>
            <a:endParaRPr lang="en-US" dirty="0">
              <a:solidFill>
                <a:schemeClr val="tx2"/>
              </a:solidFill>
              <a:latin typeface="Segoe UI Condensed"/>
            </a:endParaRPr>
          </a:p>
          <a:p>
            <a:pPr algn="just">
              <a:lnSpc>
                <a:spcPct val="150000"/>
              </a:lnSpc>
              <a:buFont typeface="Arial" panose="020B0604020202020204" pitchFamily="34" charset="0"/>
              <a:buChar char="•"/>
            </a:pPr>
            <a:r>
              <a:rPr lang="en-US" dirty="0" smtClean="0">
                <a:solidFill>
                  <a:schemeClr val="tx2"/>
                </a:solidFill>
                <a:latin typeface="Segoe UI Condensed"/>
              </a:rPr>
              <a:t>Easy to embed </a:t>
            </a:r>
            <a:r>
              <a:rPr lang="en-US" dirty="0">
                <a:solidFill>
                  <a:schemeClr val="tx2"/>
                </a:solidFill>
                <a:latin typeface="Segoe UI Condensed"/>
              </a:rPr>
              <a:t>interactive visuals in </a:t>
            </a:r>
            <a:r>
              <a:rPr lang="en-US" dirty="0" smtClean="0">
                <a:solidFill>
                  <a:schemeClr val="tx2"/>
                </a:solidFill>
                <a:latin typeface="Segoe UI Condensed"/>
              </a:rPr>
              <a:t>any app </a:t>
            </a:r>
            <a:r>
              <a:rPr lang="en-US" dirty="0">
                <a:solidFill>
                  <a:schemeClr val="tx2"/>
                </a:solidFill>
                <a:latin typeface="Segoe UI Condensed"/>
              </a:rPr>
              <a:t>using REST APIs and the Power BI SDK</a:t>
            </a:r>
          </a:p>
          <a:p>
            <a:pPr algn="just">
              <a:lnSpc>
                <a:spcPct val="150000"/>
              </a:lnSpc>
              <a:buFont typeface="Arial" panose="020B0604020202020204" pitchFamily="34" charset="0"/>
              <a:buChar char="•"/>
            </a:pPr>
            <a:r>
              <a:rPr lang="en-US" dirty="0">
                <a:solidFill>
                  <a:schemeClr val="tx2"/>
                </a:solidFill>
                <a:latin typeface="Segoe UI Condensed"/>
              </a:rPr>
              <a:t>Ensure consistent high-fidelity interactive data </a:t>
            </a:r>
            <a:r>
              <a:rPr lang="en-US" dirty="0" smtClean="0">
                <a:solidFill>
                  <a:schemeClr val="tx2"/>
                </a:solidFill>
                <a:latin typeface="Segoe UI Condensed"/>
              </a:rPr>
              <a:t>visualization </a:t>
            </a:r>
            <a:r>
              <a:rPr lang="en-US" dirty="0">
                <a:solidFill>
                  <a:schemeClr val="tx2"/>
                </a:solidFill>
                <a:latin typeface="Segoe UI Condensed"/>
              </a:rPr>
              <a:t>experiences on any device</a:t>
            </a:r>
          </a:p>
          <a:p>
            <a:pPr algn="just">
              <a:lnSpc>
                <a:spcPct val="150000"/>
              </a:lnSpc>
              <a:buFont typeface="Arial" panose="020B0604020202020204" pitchFamily="34" charset="0"/>
              <a:buChar char="•"/>
            </a:pPr>
            <a:r>
              <a:rPr lang="en-US" dirty="0" smtClean="0">
                <a:solidFill>
                  <a:schemeClr val="tx2"/>
                </a:solidFill>
                <a:latin typeface="Segoe UI Condensed"/>
              </a:rPr>
              <a:t>Reuse existing </a:t>
            </a:r>
            <a:r>
              <a:rPr lang="en-US" dirty="0">
                <a:solidFill>
                  <a:schemeClr val="tx2"/>
                </a:solidFill>
                <a:latin typeface="Segoe UI Condensed"/>
              </a:rPr>
              <a:t>authentication and </a:t>
            </a:r>
            <a:r>
              <a:rPr lang="en-US" dirty="0" smtClean="0">
                <a:solidFill>
                  <a:schemeClr val="tx2"/>
                </a:solidFill>
                <a:latin typeface="Segoe UI Condensed"/>
              </a:rPr>
              <a:t>authorization methods.</a:t>
            </a:r>
            <a:endParaRPr lang="en-US" dirty="0">
              <a:solidFill>
                <a:schemeClr val="tx2"/>
              </a:solidFill>
              <a:latin typeface="Segoe UI Condensed"/>
            </a:endParaRPr>
          </a:p>
          <a:p>
            <a:pPr algn="just">
              <a:lnSpc>
                <a:spcPct val="150000"/>
              </a:lnSpc>
              <a:buFont typeface="Arial" panose="020B0604020202020204" pitchFamily="34" charset="0"/>
              <a:buChar char="•"/>
            </a:pPr>
            <a:r>
              <a:rPr lang="en-US" dirty="0">
                <a:solidFill>
                  <a:schemeClr val="tx2"/>
                </a:solidFill>
                <a:latin typeface="Segoe UI Condensed"/>
              </a:rPr>
              <a:t>Speed up time to value without redesigning </a:t>
            </a:r>
            <a:r>
              <a:rPr lang="en-US" dirty="0" smtClean="0">
                <a:solidFill>
                  <a:schemeClr val="tx2"/>
                </a:solidFill>
                <a:latin typeface="Segoe UI Condensed"/>
              </a:rPr>
              <a:t>existing </a:t>
            </a:r>
            <a:r>
              <a:rPr lang="en-US" dirty="0">
                <a:solidFill>
                  <a:schemeClr val="tx2"/>
                </a:solidFill>
                <a:latin typeface="Segoe UI Condensed"/>
              </a:rPr>
              <a:t>app</a:t>
            </a:r>
          </a:p>
          <a:p>
            <a:pPr algn="just">
              <a:lnSpc>
                <a:spcPct val="150000"/>
              </a:lnSpc>
              <a:buFont typeface="Arial" panose="020B0604020202020204" pitchFamily="34" charset="0"/>
              <a:buChar char="•"/>
            </a:pPr>
            <a:r>
              <a:rPr lang="en-US" dirty="0" smtClean="0">
                <a:solidFill>
                  <a:schemeClr val="tx2"/>
                </a:solidFill>
                <a:latin typeface="Segoe UI Condensed"/>
              </a:rPr>
              <a:t>Session based cost.</a:t>
            </a:r>
            <a:endParaRPr lang="en-US" b="0" i="0" dirty="0">
              <a:solidFill>
                <a:schemeClr val="tx2"/>
              </a:solidFill>
              <a:effectLst/>
              <a:latin typeface="Segoe UI Condensed"/>
            </a:endParaRPr>
          </a:p>
        </p:txBody>
      </p:sp>
      <p:pic>
        <p:nvPicPr>
          <p:cNvPr id="1026" name="Picture 2" descr="https://docs.microsoft.com/en-us/azure/power-bi-embedded/media/powerbi-embedded-whats-is/what-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2713" y="2959504"/>
            <a:ext cx="5296030" cy="244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46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59</a:t>
            </a:fld>
            <a:endParaRPr lang="en-US" dirty="0"/>
          </a:p>
        </p:txBody>
      </p:sp>
      <p:sp>
        <p:nvSpPr>
          <p:cNvPr id="3" name="Title 2"/>
          <p:cNvSpPr>
            <a:spLocks noGrp="1"/>
          </p:cNvSpPr>
          <p:nvPr>
            <p:ph type="title"/>
          </p:nvPr>
        </p:nvSpPr>
        <p:spPr/>
        <p:txBody>
          <a:bodyPr/>
          <a:lstStyle/>
          <a:p>
            <a:endParaRPr lang="en-US"/>
          </a:p>
        </p:txBody>
      </p:sp>
      <p:pic>
        <p:nvPicPr>
          <p:cNvPr id="4" name="PBI Train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19088"/>
            <a:ext cx="12192000" cy="6218237"/>
          </a:xfrm>
          <a:prstGeom prst="rect">
            <a:avLst/>
          </a:prstGeom>
        </p:spPr>
      </p:pic>
    </p:spTree>
    <p:extLst>
      <p:ext uri="{BB962C8B-B14F-4D97-AF65-F5344CB8AC3E}">
        <p14:creationId xmlns:p14="http://schemas.microsoft.com/office/powerpoint/2010/main" val="1248439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6</a:t>
            </a:fld>
            <a:endParaRPr lang="en-US" dirty="0"/>
          </a:p>
        </p:txBody>
      </p:sp>
      <p:sp>
        <p:nvSpPr>
          <p:cNvPr id="2" name="Title 1"/>
          <p:cNvSpPr>
            <a:spLocks noGrp="1"/>
          </p:cNvSpPr>
          <p:nvPr>
            <p:ph type="title"/>
          </p:nvPr>
        </p:nvSpPr>
        <p:spPr>
          <a:xfrm>
            <a:off x="405824" y="250808"/>
            <a:ext cx="11286649" cy="501907"/>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smtClean="0"/>
              <a:t>Excel Based Power BI</a:t>
            </a:r>
            <a:endParaRPr lang="en-US" dirty="0"/>
          </a:p>
        </p:txBody>
      </p:sp>
      <p:sp>
        <p:nvSpPr>
          <p:cNvPr id="7" name="Content Placeholder 2"/>
          <p:cNvSpPr txBox="1">
            <a:spLocks/>
          </p:cNvSpPr>
          <p:nvPr/>
        </p:nvSpPr>
        <p:spPr>
          <a:xfrm>
            <a:off x="771796" y="2945275"/>
            <a:ext cx="10785230" cy="2796393"/>
          </a:xfrm>
          <a:prstGeom prst="rect">
            <a:avLst/>
          </a:prstGeom>
        </p:spPr>
        <p:txBody>
          <a:bodyPr vert="horz" lIns="91440" tIns="45720" rIns="91440" bIns="45720" rtlCol="0" anchor="ctr">
            <a:normAutofit fontScale="700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Clr>
                <a:srgbClr val="A53010"/>
              </a:buClr>
              <a:buFont typeface="Wingdings" panose="05000000000000000000" pitchFamily="2" charset="2"/>
              <a:buChar char="q"/>
            </a:pPr>
            <a:r>
              <a:rPr lang="en-US" sz="2400" b="1" dirty="0" smtClean="0">
                <a:solidFill>
                  <a:prstClr val="black">
                    <a:lumMod val="75000"/>
                    <a:lumOff val="25000"/>
                  </a:prstClr>
                </a:solidFill>
                <a:latin typeface="Cambria Math" panose="02040503050406030204" pitchFamily="18" charset="0"/>
                <a:ea typeface="Cambria Math" panose="02040503050406030204" pitchFamily="18" charset="0"/>
              </a:rPr>
              <a:t>Power </a:t>
            </a:r>
            <a:r>
              <a:rPr lang="en-US" sz="2400" b="1" dirty="0">
                <a:solidFill>
                  <a:prstClr val="black">
                    <a:lumMod val="75000"/>
                    <a:lumOff val="25000"/>
                  </a:prstClr>
                </a:solidFill>
                <a:latin typeface="Cambria Math" panose="02040503050406030204" pitchFamily="18" charset="0"/>
                <a:ea typeface="Cambria Math" panose="02040503050406030204" pitchFamily="18" charset="0"/>
              </a:rPr>
              <a:t>Query</a:t>
            </a:r>
          </a:p>
          <a:p>
            <a:pPr marL="349250" indent="0">
              <a:buClr>
                <a:srgbClr val="A53010"/>
              </a:buClr>
              <a:buFont typeface="Wingdings 3" charset="2"/>
              <a:buNone/>
            </a:pPr>
            <a:r>
              <a:rPr lang="en-US" sz="2000" dirty="0">
                <a:solidFill>
                  <a:prstClr val="black">
                    <a:lumMod val="75000"/>
                    <a:lumOff val="25000"/>
                  </a:prstClr>
                </a:solidFill>
                <a:latin typeface="Cambria Math" panose="02040503050406030204" pitchFamily="18" charset="0"/>
                <a:ea typeface="Cambria Math" panose="02040503050406030204" pitchFamily="18" charset="0"/>
              </a:rPr>
              <a:t>Microsoft Power Query for Excel enhances self-service business intelligence (BI) for Excel with an intuitive and consistent experience for discovering, combining, and refining data across a wide variety of sources including relational, structured and semi-structured, OData, Web, Hadoop, Azure Marketplace, and </a:t>
            </a:r>
            <a:r>
              <a:rPr lang="en-US" sz="2000" dirty="0" smtClean="0">
                <a:solidFill>
                  <a:prstClr val="black">
                    <a:lumMod val="75000"/>
                    <a:lumOff val="25000"/>
                  </a:prstClr>
                </a:solidFill>
                <a:latin typeface="Cambria Math" panose="02040503050406030204" pitchFamily="18" charset="0"/>
                <a:ea typeface="Cambria Math" panose="02040503050406030204" pitchFamily="18" charset="0"/>
              </a:rPr>
              <a:t>more</a:t>
            </a:r>
          </a:p>
          <a:p>
            <a:pPr lvl="0">
              <a:buClr>
                <a:srgbClr val="A53010"/>
              </a:buClr>
              <a:buFont typeface="Wingdings" panose="05000000000000000000" pitchFamily="2" charset="2"/>
              <a:buChar char="q"/>
              <a:defRPr/>
            </a:pPr>
            <a:r>
              <a:rPr lang="en-US" sz="2400" b="1" dirty="0">
                <a:solidFill>
                  <a:sysClr val="windowText" lastClr="000000">
                    <a:lumMod val="75000"/>
                    <a:lumOff val="25000"/>
                  </a:sysClr>
                </a:solidFill>
                <a:latin typeface="Cambria Math" panose="02040503050406030204" pitchFamily="18" charset="0"/>
                <a:ea typeface="Cambria Math" panose="02040503050406030204" pitchFamily="18" charset="0"/>
              </a:rPr>
              <a:t>Power Pivot </a:t>
            </a:r>
          </a:p>
          <a:p>
            <a:pPr marL="403225" lvl="0" indent="0">
              <a:buClr>
                <a:srgbClr val="A53010"/>
              </a:buClr>
              <a:buNone/>
              <a:defRPr/>
            </a:pPr>
            <a:r>
              <a:rPr lang="en-US" sz="2000" dirty="0">
                <a:solidFill>
                  <a:sysClr val="windowText" lastClr="000000">
                    <a:lumMod val="75000"/>
                    <a:lumOff val="25000"/>
                  </a:sysClr>
                </a:solidFill>
                <a:latin typeface="Cambria Math" panose="02040503050406030204" pitchFamily="18" charset="0"/>
                <a:ea typeface="Cambria Math" panose="02040503050406030204" pitchFamily="18" charset="0"/>
              </a:rPr>
              <a:t>Power Pivot is an Excel add-in you can use to perform powerful data analysis and create sophisticated data models. With Power Pivot, you can mash up large volumes of data from various sources, perform information analysis rapidly, and share insights easily</a:t>
            </a:r>
            <a:r>
              <a:rPr lang="en-US" sz="2000" dirty="0" smtClean="0">
                <a:solidFill>
                  <a:sysClr val="windowText" lastClr="000000">
                    <a:lumMod val="75000"/>
                    <a:lumOff val="25000"/>
                  </a:sysClr>
                </a:solidFill>
                <a:latin typeface="Cambria Math" panose="02040503050406030204" pitchFamily="18" charset="0"/>
                <a:ea typeface="Cambria Math" panose="02040503050406030204" pitchFamily="18" charset="0"/>
              </a:rPr>
              <a:t>.</a:t>
            </a:r>
          </a:p>
          <a:p>
            <a:pPr>
              <a:buClr>
                <a:srgbClr val="A53010"/>
              </a:buClr>
              <a:buFont typeface="Wingdings" panose="05000000000000000000" pitchFamily="2" charset="2"/>
              <a:buChar char="q"/>
            </a:pPr>
            <a:r>
              <a:rPr lang="en-US" sz="2400" b="1" dirty="0">
                <a:solidFill>
                  <a:prstClr val="black">
                    <a:lumMod val="75000"/>
                    <a:lumOff val="25000"/>
                  </a:prstClr>
                </a:solidFill>
                <a:latin typeface="Cambria Math" panose="02040503050406030204" pitchFamily="18" charset="0"/>
                <a:ea typeface="Cambria Math" panose="02040503050406030204" pitchFamily="18" charset="0"/>
              </a:rPr>
              <a:t>Power View </a:t>
            </a:r>
          </a:p>
          <a:p>
            <a:pPr marL="349250" indent="0">
              <a:buClr>
                <a:srgbClr val="A53010"/>
              </a:buClr>
              <a:buNone/>
            </a:pPr>
            <a:r>
              <a:rPr lang="en-US" sz="2000" dirty="0">
                <a:solidFill>
                  <a:prstClr val="black">
                    <a:lumMod val="75000"/>
                    <a:lumOff val="25000"/>
                  </a:prstClr>
                </a:solidFill>
                <a:latin typeface="Cambria Math" panose="02040503050406030204" pitchFamily="18" charset="0"/>
                <a:ea typeface="Cambria Math" panose="02040503050406030204" pitchFamily="18" charset="0"/>
              </a:rPr>
              <a:t>It is an interactive data exploration, visualization, and presentation experience that encourages intuitive ad-hoc </a:t>
            </a:r>
            <a:r>
              <a:rPr lang="en-US" sz="2000" dirty="0" smtClean="0">
                <a:solidFill>
                  <a:prstClr val="black">
                    <a:lumMod val="75000"/>
                    <a:lumOff val="25000"/>
                  </a:prstClr>
                </a:solidFill>
                <a:latin typeface="Cambria Math" panose="02040503050406030204" pitchFamily="18" charset="0"/>
                <a:ea typeface="Cambria Math" panose="02040503050406030204" pitchFamily="18" charset="0"/>
              </a:rPr>
              <a:t>reporting</a:t>
            </a:r>
            <a:endParaRPr lang="en-US" sz="2200" dirty="0">
              <a:solidFill>
                <a:prstClr val="black">
                  <a:lumMod val="75000"/>
                  <a:lumOff val="25000"/>
                </a:prstClr>
              </a:solidFill>
              <a:latin typeface="Cambria Math" panose="02040503050406030204" pitchFamily="18" charset="0"/>
              <a:ea typeface="Cambria Math" panose="02040503050406030204" pitchFamily="18" charset="0"/>
            </a:endParaRPr>
          </a:p>
        </p:txBody>
      </p:sp>
      <p:grpSp>
        <p:nvGrpSpPr>
          <p:cNvPr id="5" name="Group 4"/>
          <p:cNvGrpSpPr/>
          <p:nvPr/>
        </p:nvGrpSpPr>
        <p:grpSpPr>
          <a:xfrm>
            <a:off x="771796" y="1249307"/>
            <a:ext cx="10852483" cy="1364476"/>
            <a:chOff x="771796" y="1249307"/>
            <a:chExt cx="10852483" cy="1364476"/>
          </a:xfrm>
        </p:grpSpPr>
        <p:sp>
          <p:nvSpPr>
            <p:cNvPr id="8" name="Rectangle 7"/>
            <p:cNvSpPr/>
            <p:nvPr/>
          </p:nvSpPr>
          <p:spPr>
            <a:xfrm>
              <a:off x="771796" y="1249307"/>
              <a:ext cx="10852483" cy="1364476"/>
            </a:xfrm>
            <a:prstGeom prst="rect">
              <a:avLst/>
            </a:prstGeom>
          </p:spPr>
          <p:txBody>
            <a:bodyPr wrap="square">
              <a:spAutoFit/>
            </a:bodyPr>
            <a:lstStyle/>
            <a:p>
              <a:pPr marL="342900" lvl="0" indent="-342900">
                <a:spcBef>
                  <a:spcPts val="1000"/>
                </a:spcBef>
                <a:buClr>
                  <a:srgbClr val="A53010"/>
                </a:buClr>
                <a:buFont typeface="Wingdings 3" charset="2"/>
                <a:buChar char=""/>
              </a:pPr>
              <a:r>
                <a:rPr lang="en-US" sz="2200" dirty="0" smtClean="0">
                  <a:solidFill>
                    <a:prstClr val="black">
                      <a:lumMod val="75000"/>
                      <a:lumOff val="25000"/>
                    </a:prstClr>
                  </a:solidFill>
                  <a:latin typeface="Cambria Math" panose="02040503050406030204" pitchFamily="18" charset="0"/>
                  <a:ea typeface="Cambria Math" panose="02040503050406030204" pitchFamily="18" charset="0"/>
                </a:rPr>
                <a:t>Power Query  or Query                                     ETL (Data extraction, Transform, Load)</a:t>
              </a:r>
            </a:p>
            <a:p>
              <a:pPr marL="342900" lvl="0" indent="-342900">
                <a:spcBef>
                  <a:spcPts val="1000"/>
                </a:spcBef>
                <a:buClr>
                  <a:srgbClr val="A53010"/>
                </a:buClr>
                <a:buFont typeface="Wingdings 3" charset="2"/>
                <a:buChar char=""/>
              </a:pPr>
              <a:r>
                <a:rPr lang="en-US" sz="2200" dirty="0" smtClean="0">
                  <a:solidFill>
                    <a:prstClr val="black">
                      <a:lumMod val="75000"/>
                      <a:lumOff val="25000"/>
                    </a:prstClr>
                  </a:solidFill>
                  <a:latin typeface="Cambria Math" panose="02040503050406030204" pitchFamily="18" charset="0"/>
                  <a:ea typeface="Cambria Math" panose="02040503050406030204" pitchFamily="18" charset="0"/>
                </a:rPr>
                <a:t>Power Pivot or Data model                              Data Modelling </a:t>
              </a:r>
            </a:p>
            <a:p>
              <a:pPr marL="342900" lvl="0" indent="-342900">
                <a:spcBef>
                  <a:spcPts val="1000"/>
                </a:spcBef>
                <a:buClr>
                  <a:srgbClr val="A53010"/>
                </a:buClr>
                <a:buFont typeface="Wingdings 3" charset="2"/>
                <a:buChar char=""/>
              </a:pPr>
              <a:r>
                <a:rPr lang="en-US" sz="2200" dirty="0" smtClean="0">
                  <a:solidFill>
                    <a:prstClr val="black">
                      <a:lumMod val="75000"/>
                      <a:lumOff val="25000"/>
                    </a:prstClr>
                  </a:solidFill>
                  <a:latin typeface="Cambria Math" panose="02040503050406030204" pitchFamily="18" charset="0"/>
                  <a:ea typeface="Cambria Math" panose="02040503050406030204" pitchFamily="18" charset="0"/>
                </a:rPr>
                <a:t>Power View or Reports                                     Visualizations</a:t>
              </a:r>
              <a:endParaRPr lang="en-US" sz="2200" dirty="0">
                <a:solidFill>
                  <a:prstClr val="black">
                    <a:lumMod val="75000"/>
                    <a:lumOff val="25000"/>
                  </a:prstClr>
                </a:solidFill>
                <a:latin typeface="Cambria Math" panose="02040503050406030204" pitchFamily="18" charset="0"/>
                <a:ea typeface="Cambria Math" panose="02040503050406030204" pitchFamily="18" charset="0"/>
              </a:endParaRPr>
            </a:p>
          </p:txBody>
        </p:sp>
        <p:sp>
          <p:nvSpPr>
            <p:cNvPr id="9" name="Right Arrow 8"/>
            <p:cNvSpPr/>
            <p:nvPr/>
          </p:nvSpPr>
          <p:spPr>
            <a:xfrm>
              <a:off x="4832015" y="1345737"/>
              <a:ext cx="986590" cy="264695"/>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857415" y="1795122"/>
              <a:ext cx="986590" cy="264695"/>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857415" y="2242756"/>
              <a:ext cx="986590" cy="264695"/>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26449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60</a:t>
            </a:fld>
            <a:endParaRPr lang="en-US" dirty="0"/>
          </a:p>
        </p:txBody>
      </p:sp>
      <p:sp>
        <p:nvSpPr>
          <p:cNvPr id="3" name="Title 2"/>
          <p:cNvSpPr>
            <a:spLocks noGrp="1"/>
          </p:cNvSpPr>
          <p:nvPr>
            <p:ph type="title"/>
          </p:nvPr>
        </p:nvSpPr>
        <p:spPr/>
        <p:txBody>
          <a:bodyPr/>
          <a:lstStyle/>
          <a:p>
            <a:r>
              <a:rPr lang="en-US" dirty="0" smtClean="0"/>
              <a:t>Perspectives</a:t>
            </a:r>
            <a:endParaRPr lang="en-US" dirty="0"/>
          </a:p>
        </p:txBody>
      </p:sp>
      <p:sp>
        <p:nvSpPr>
          <p:cNvPr id="4" name="Rounded Rectangle 3"/>
          <p:cNvSpPr/>
          <p:nvPr/>
        </p:nvSpPr>
        <p:spPr>
          <a:xfrm>
            <a:off x="2130333" y="1867988"/>
            <a:ext cx="2062844" cy="197249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 Users</a:t>
            </a:r>
            <a:endParaRPr lang="en-US" dirty="0"/>
          </a:p>
        </p:txBody>
      </p:sp>
      <p:sp>
        <p:nvSpPr>
          <p:cNvPr id="5" name="Rounded Rectangle 4"/>
          <p:cNvSpPr/>
          <p:nvPr/>
        </p:nvSpPr>
        <p:spPr>
          <a:xfrm>
            <a:off x="4973681" y="1867988"/>
            <a:ext cx="2062844" cy="197249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Developers</a:t>
            </a:r>
            <a:endParaRPr lang="en-US" dirty="0"/>
          </a:p>
        </p:txBody>
      </p:sp>
      <p:sp>
        <p:nvSpPr>
          <p:cNvPr id="6" name="Rounded Rectangle 5"/>
          <p:cNvSpPr/>
          <p:nvPr/>
        </p:nvSpPr>
        <p:spPr>
          <a:xfrm>
            <a:off x="7817029" y="1867988"/>
            <a:ext cx="2062844" cy="197249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Admin</a:t>
            </a:r>
            <a:endParaRPr lang="en-US" dirty="0"/>
          </a:p>
        </p:txBody>
      </p:sp>
    </p:spTree>
    <p:extLst>
      <p:ext uri="{BB962C8B-B14F-4D97-AF65-F5344CB8AC3E}">
        <p14:creationId xmlns:p14="http://schemas.microsoft.com/office/powerpoint/2010/main" val="23434227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480457" y="2905352"/>
            <a:ext cx="9144000" cy="1655762"/>
          </a:xfrm>
        </p:spPr>
        <p:txBody>
          <a:bodyPr>
            <a:normAutofit/>
          </a:bodyPr>
          <a:lstStyle/>
          <a:p>
            <a:r>
              <a:rPr lang="en-US" sz="5400" dirty="0" smtClean="0">
                <a:solidFill>
                  <a:schemeClr val="bg1"/>
                </a:solidFill>
              </a:rPr>
              <a:t>Demo</a:t>
            </a:r>
            <a:endParaRPr lang="en-US" sz="5400" dirty="0">
              <a:solidFill>
                <a:schemeClr val="bg1"/>
              </a:solidFill>
            </a:endParaRPr>
          </a:p>
        </p:txBody>
      </p:sp>
      <p:sp>
        <p:nvSpPr>
          <p:cNvPr id="2" name="Slide Number Placeholder 1"/>
          <p:cNvSpPr>
            <a:spLocks noGrp="1"/>
          </p:cNvSpPr>
          <p:nvPr>
            <p:ph type="sldNum" sz="quarter" idx="12"/>
          </p:nvPr>
        </p:nvSpPr>
        <p:spPr/>
        <p:txBody>
          <a:bodyPr/>
          <a:lstStyle/>
          <a:p>
            <a:fld id="{B32AB80A-78BA-6B42-BA0D-B44ACF890F5A}" type="slidenum">
              <a:rPr lang="en-US" smtClean="0"/>
              <a:pPr/>
              <a:t>61</a:t>
            </a:fld>
            <a:endParaRPr lang="en-US" dirty="0"/>
          </a:p>
        </p:txBody>
      </p:sp>
    </p:spTree>
    <p:extLst>
      <p:ext uri="{BB962C8B-B14F-4D97-AF65-F5344CB8AC3E}">
        <p14:creationId xmlns:p14="http://schemas.microsoft.com/office/powerpoint/2010/main" val="33563997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prstGeom prst="rect">
            <a:avLst/>
          </a:prstGeom>
        </p:spPr>
        <p:txBody>
          <a:bodyPr/>
          <a:lstStyle/>
          <a:p>
            <a:pPr>
              <a:defRPr/>
            </a:pPr>
            <a:fld id="{ED7F5199-2B7B-4EBE-9B7E-423A77F3912E}" type="slidenum">
              <a:rPr lang="en-US" smtClean="0"/>
              <a:pPr>
                <a:defRPr/>
              </a:pPr>
              <a:t>62</a:t>
            </a:fld>
            <a:endParaRPr lang="en-US" dirty="0"/>
          </a:p>
        </p:txBody>
      </p:sp>
      <p:sp>
        <p:nvSpPr>
          <p:cNvPr id="2" name="Title 1"/>
          <p:cNvSpPr>
            <a:spLocks noGrp="1"/>
          </p:cNvSpPr>
          <p:nvPr>
            <p:ph type="title"/>
          </p:nvPr>
        </p:nvSpPr>
        <p:spPr>
          <a:xfrm>
            <a:off x="405824" y="250808"/>
            <a:ext cx="11286649" cy="501907"/>
          </a:xfrm>
          <a:noFill/>
          <a:ln algn="ctr">
            <a:noFill/>
            <a:miter lim="800000"/>
            <a:headEnd/>
            <a:tailEnd/>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14" tIns="60957" rIns="121914" bIns="60957" numCol="1" rtlCol="0" anchor="t" anchorCtr="0" compatLnSpc="1">
            <a:prstTxWarp prst="textNoShape">
              <a:avLst/>
            </a:prstTxWarp>
            <a:spAutoFit/>
          </a:bodyPr>
          <a:lstStyle/>
          <a:p>
            <a:r>
              <a:rPr lang="en-US" dirty="0" smtClean="0"/>
              <a:t>Useful links</a:t>
            </a:r>
            <a:endParaRPr lang="en-US" dirty="0"/>
          </a:p>
        </p:txBody>
      </p:sp>
      <p:sp>
        <p:nvSpPr>
          <p:cNvPr id="69" name="Title 1"/>
          <p:cNvSpPr txBox="1">
            <a:spLocks/>
          </p:cNvSpPr>
          <p:nvPr/>
        </p:nvSpPr>
        <p:spPr>
          <a:xfrm>
            <a:off x="1406769" y="1084385"/>
            <a:ext cx="8831385" cy="1016000"/>
          </a:xfrm>
          <a:prstGeom prst="rect">
            <a:avLst/>
          </a:prstGeom>
        </p:spPr>
        <p:txBody>
          <a:bodyPr vert="horz" lIns="93785" tIns="46892" rIns="93785" bIns="46892" rtlCol="0" anchor="t">
            <a:noAutofit/>
          </a:bodyPr>
          <a:lstStyle>
            <a:lvl1pPr algn="l" defTabSz="457200" rtl="0" eaLnBrk="1" latinLnBrk="0" hangingPunct="1">
              <a:spcBef>
                <a:spcPct val="0"/>
              </a:spcBef>
              <a:buNone/>
              <a:defRPr sz="2000" b="1" kern="1200">
                <a:solidFill>
                  <a:srgbClr val="0099CC"/>
                </a:solidFill>
                <a:latin typeface="Calibri" panose="020F0502020204030204" pitchFamily="34" charset="0"/>
                <a:ea typeface="+mj-ea"/>
                <a:cs typeface="Calibri" panose="020F0502020204030204" pitchFamily="34" charset="0"/>
              </a:defRPr>
            </a:lvl1pPr>
          </a:lstStyle>
          <a:p>
            <a:r>
              <a:rPr lang="en-US" sz="2461">
                <a:solidFill>
                  <a:schemeClr val="bg1"/>
                </a:solidFill>
              </a:rPr>
              <a:t>Why Tableau?</a:t>
            </a:r>
            <a:endParaRPr lang="en-US" sz="2461"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522469381"/>
              </p:ext>
            </p:extLst>
          </p:nvPr>
        </p:nvGraphicFramePr>
        <p:xfrm>
          <a:off x="203201" y="1027638"/>
          <a:ext cx="11882027" cy="3776591"/>
        </p:xfrm>
        <a:graphic>
          <a:graphicData uri="http://schemas.openxmlformats.org/drawingml/2006/table">
            <a:tbl>
              <a:tblPr/>
              <a:tblGrid>
                <a:gridCol w="2074138">
                  <a:extLst>
                    <a:ext uri="{9D8B030D-6E8A-4147-A177-3AD203B41FA5}">
                      <a16:colId xmlns:a16="http://schemas.microsoft.com/office/drawing/2014/main" val="20000"/>
                    </a:ext>
                  </a:extLst>
                </a:gridCol>
                <a:gridCol w="2945835">
                  <a:extLst>
                    <a:ext uri="{9D8B030D-6E8A-4147-A177-3AD203B41FA5}">
                      <a16:colId xmlns:a16="http://schemas.microsoft.com/office/drawing/2014/main" val="20001"/>
                    </a:ext>
                  </a:extLst>
                </a:gridCol>
                <a:gridCol w="6862054">
                  <a:extLst>
                    <a:ext uri="{9D8B030D-6E8A-4147-A177-3AD203B41FA5}">
                      <a16:colId xmlns:a16="http://schemas.microsoft.com/office/drawing/2014/main" val="20002"/>
                    </a:ext>
                  </a:extLst>
                </a:gridCol>
              </a:tblGrid>
              <a:tr h="465015">
                <a:tc rowSpan="4">
                  <a:txBody>
                    <a:bodyPr/>
                    <a:lstStyle/>
                    <a:p>
                      <a:pPr algn="l" fontAlgn="ctr"/>
                      <a:r>
                        <a:rPr lang="en-US" sz="1400" b="0" i="0" u="none" strike="noStrike" dirty="0">
                          <a:solidFill>
                            <a:srgbClr val="000000"/>
                          </a:solidFill>
                          <a:effectLst/>
                          <a:latin typeface="Calibri" panose="020F0502020204030204" pitchFamily="34" charset="0"/>
                        </a:rPr>
                        <a:t>Power BI – Getting Started</a:t>
                      </a: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100" b="0" i="0" u="none" strike="noStrike" dirty="0">
                          <a:solidFill>
                            <a:srgbClr val="000000"/>
                          </a:solidFill>
                          <a:effectLst/>
                          <a:latin typeface="Calibri" panose="020F0502020204030204" pitchFamily="34" charset="0"/>
                        </a:rPr>
                        <a:t>Get </a:t>
                      </a:r>
                      <a:r>
                        <a:rPr lang="en-US" sz="1100" b="0" i="0" u="none" strike="noStrike" dirty="0" smtClean="0">
                          <a:solidFill>
                            <a:srgbClr val="000000"/>
                          </a:solidFill>
                          <a:effectLst/>
                          <a:latin typeface="Calibri" panose="020F0502020204030204" pitchFamily="34" charset="0"/>
                        </a:rPr>
                        <a:t>Power</a:t>
                      </a:r>
                      <a:r>
                        <a:rPr lang="en-US" sz="1100" b="0" i="0" u="none" strike="noStrike" baseline="0" dirty="0" smtClean="0">
                          <a:solidFill>
                            <a:srgbClr val="000000"/>
                          </a:solidFill>
                          <a:effectLst/>
                          <a:latin typeface="Calibri" panose="020F0502020204030204" pitchFamily="34" charset="0"/>
                        </a:rPr>
                        <a:t> BI</a:t>
                      </a:r>
                      <a:r>
                        <a:rPr lang="en-US" sz="1100" b="0" i="0" u="none" strike="noStrike" dirty="0" smtClean="0">
                          <a:solidFill>
                            <a:srgbClr val="000000"/>
                          </a:solidFill>
                          <a:effectLst/>
                          <a:latin typeface="Calibri" panose="020F0502020204030204" pitchFamily="34" charset="0"/>
                        </a:rPr>
                        <a:t> </a:t>
                      </a:r>
                      <a:r>
                        <a:rPr lang="en-US" sz="1100" b="0" i="0" u="none" strike="noStrike" dirty="0">
                          <a:solidFill>
                            <a:srgbClr val="000000"/>
                          </a:solidFill>
                          <a:effectLst/>
                          <a:latin typeface="Calibri" panose="020F0502020204030204" pitchFamily="34" charset="0"/>
                        </a:rPr>
                        <a:t>D</a:t>
                      </a:r>
                      <a:r>
                        <a:rPr lang="en-US" sz="1100" b="0" i="0" u="none" strike="noStrike" dirty="0" smtClean="0">
                          <a:solidFill>
                            <a:srgbClr val="000000"/>
                          </a:solidFill>
                          <a:effectLst/>
                          <a:latin typeface="Calibri" panose="020F0502020204030204" pitchFamily="34" charset="0"/>
                        </a:rPr>
                        <a:t>esktop</a:t>
                      </a:r>
                      <a:endParaRPr lang="en-US" sz="11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a:solidFill>
                            <a:srgbClr val="0563C1"/>
                          </a:solidFill>
                          <a:effectLst/>
                          <a:latin typeface="Calibri" panose="020F0502020204030204" pitchFamily="34" charset="0"/>
                          <a:hlinkClick r:id="rId2"/>
                        </a:rPr>
                        <a:t>https://powerbi.microsoft.com/en-us/documentation/powerbi-desktop-get-the-desktop/</a:t>
                      </a:r>
                      <a:endParaRPr lang="en-US" sz="1400" b="0" i="0" u="sng" strike="noStrike" dirty="0">
                        <a:solidFill>
                          <a:srgbClr val="0563C1"/>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0"/>
                  </a:ext>
                </a:extLst>
              </a:tr>
              <a:tr h="431800">
                <a:tc vMerge="1">
                  <a:txBody>
                    <a:bodyPr/>
                    <a:lstStyle/>
                    <a:p>
                      <a:endParaRPr lang="en-US"/>
                    </a:p>
                  </a:txBody>
                  <a:tcPr/>
                </a:tc>
                <a:tc>
                  <a:txBody>
                    <a:bodyPr/>
                    <a:lstStyle/>
                    <a:p>
                      <a:pPr algn="l" fontAlgn="b"/>
                      <a:r>
                        <a:rPr lang="en-US" sz="1100" b="0" i="0" u="none" strike="noStrike" dirty="0">
                          <a:solidFill>
                            <a:srgbClr val="000000"/>
                          </a:solidFill>
                          <a:effectLst/>
                          <a:latin typeface="Calibri" panose="020F0502020204030204" pitchFamily="34" charset="0"/>
                        </a:rPr>
                        <a:t>Getting </a:t>
                      </a:r>
                      <a:r>
                        <a:rPr lang="en-US" sz="1100" b="0" i="0" u="none" strike="noStrike" dirty="0" smtClean="0">
                          <a:solidFill>
                            <a:srgbClr val="000000"/>
                          </a:solidFill>
                          <a:effectLst/>
                          <a:latin typeface="Calibri" panose="020F0502020204030204" pitchFamily="34" charset="0"/>
                        </a:rPr>
                        <a:t>Started </a:t>
                      </a:r>
                      <a:r>
                        <a:rPr lang="en-US" sz="1100" b="0" i="0" u="none" strike="noStrike" dirty="0">
                          <a:solidFill>
                            <a:srgbClr val="000000"/>
                          </a:solidFill>
                          <a:effectLst/>
                          <a:latin typeface="Calibri" panose="020F0502020204030204" pitchFamily="34" charset="0"/>
                        </a:rPr>
                        <a:t>with </a:t>
                      </a:r>
                      <a:r>
                        <a:rPr lang="en-US" sz="1100" b="0" i="0" u="none" strike="noStrike" dirty="0" smtClean="0">
                          <a:solidFill>
                            <a:srgbClr val="000000"/>
                          </a:solidFill>
                          <a:effectLst/>
                          <a:latin typeface="Calibri" panose="020F0502020204030204" pitchFamily="34" charset="0"/>
                        </a:rPr>
                        <a:t>Power BI </a:t>
                      </a:r>
                      <a:r>
                        <a:rPr lang="en-US" sz="1100" b="0" i="0" u="none" strike="noStrike" dirty="0">
                          <a:solidFill>
                            <a:srgbClr val="000000"/>
                          </a:solidFill>
                          <a:effectLst/>
                          <a:latin typeface="Calibri" panose="020F0502020204030204" pitchFamily="34" charset="0"/>
                        </a:rPr>
                        <a:t>Desktop</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a:solidFill>
                            <a:srgbClr val="0563C1"/>
                          </a:solidFill>
                          <a:effectLst/>
                          <a:latin typeface="Calibri" panose="020F0502020204030204" pitchFamily="34" charset="0"/>
                          <a:hlinkClick r:id="rId3"/>
                        </a:rPr>
                        <a:t>https://powerbi.microsoft.com/en-us/documentation/powerbi-desktop-getting-started/</a:t>
                      </a:r>
                      <a:endParaRPr lang="en-US" sz="1400" b="0" i="0" u="sng" strike="noStrike" dirty="0">
                        <a:solidFill>
                          <a:srgbClr val="0563C1"/>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1"/>
                  </a:ext>
                </a:extLst>
              </a:tr>
              <a:tr h="355600">
                <a:tc vMerge="1">
                  <a:txBody>
                    <a:bodyPr/>
                    <a:lstStyle/>
                    <a:p>
                      <a:endParaRPr lang="en-US"/>
                    </a:p>
                  </a:txBody>
                  <a:tcPr/>
                </a:tc>
                <a:tc>
                  <a:txBody>
                    <a:bodyPr/>
                    <a:lstStyle/>
                    <a:p>
                      <a:pPr algn="l" fontAlgn="b"/>
                      <a:r>
                        <a:rPr lang="en-US" sz="1100" b="0" i="0" u="none" strike="noStrike" dirty="0" smtClean="0">
                          <a:solidFill>
                            <a:srgbClr val="000000"/>
                          </a:solidFill>
                          <a:effectLst/>
                          <a:latin typeface="Calibri" panose="020F0502020204030204" pitchFamily="34" charset="0"/>
                        </a:rPr>
                        <a:t>Power BI </a:t>
                      </a:r>
                      <a:r>
                        <a:rPr lang="en-US" sz="1100" b="0" i="0" u="none" strike="noStrike" dirty="0">
                          <a:solidFill>
                            <a:srgbClr val="000000"/>
                          </a:solidFill>
                          <a:effectLst/>
                          <a:latin typeface="Calibri" panose="020F0502020204030204" pitchFamily="34" charset="0"/>
                        </a:rPr>
                        <a:t>D</a:t>
                      </a:r>
                      <a:r>
                        <a:rPr lang="en-US" sz="1100" b="0" i="0" u="none" strike="noStrike" dirty="0" smtClean="0">
                          <a:solidFill>
                            <a:srgbClr val="000000"/>
                          </a:solidFill>
                          <a:effectLst/>
                          <a:latin typeface="Calibri" panose="020F0502020204030204" pitchFamily="34" charset="0"/>
                        </a:rPr>
                        <a:t>esktop </a:t>
                      </a:r>
                      <a:r>
                        <a:rPr lang="en-US" sz="1100" b="0" i="0" u="none" strike="noStrike" dirty="0">
                          <a:solidFill>
                            <a:srgbClr val="000000"/>
                          </a:solidFill>
                          <a:effectLst/>
                          <a:latin typeface="Calibri" panose="020F0502020204030204" pitchFamily="34" charset="0"/>
                        </a:rPr>
                        <a:t>V</a:t>
                      </a:r>
                      <a:r>
                        <a:rPr lang="en-US" sz="1100" b="0" i="0" u="none" strike="noStrike" dirty="0" smtClean="0">
                          <a:solidFill>
                            <a:srgbClr val="000000"/>
                          </a:solidFill>
                          <a:effectLst/>
                          <a:latin typeface="Calibri" panose="020F0502020204030204" pitchFamily="34" charset="0"/>
                        </a:rPr>
                        <a:t>ideos</a:t>
                      </a:r>
                      <a:endParaRPr lang="en-US" sz="11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a:solidFill>
                            <a:srgbClr val="0563C1"/>
                          </a:solidFill>
                          <a:effectLst/>
                          <a:latin typeface="Calibri" panose="020F0502020204030204" pitchFamily="34" charset="0"/>
                          <a:hlinkClick r:id="rId4"/>
                        </a:rPr>
                        <a:t>https://powerbi.microsoft.com/en-us/documentation/powerbi-desktop-videos/</a:t>
                      </a:r>
                      <a:endParaRPr lang="en-US" sz="1400" b="0" i="0" u="sng" strike="noStrike">
                        <a:solidFill>
                          <a:srgbClr val="0563C1"/>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2"/>
                  </a:ext>
                </a:extLst>
              </a:tr>
              <a:tr h="412347">
                <a:tc vMerge="1">
                  <a:txBody>
                    <a:bodyPr/>
                    <a:lstStyle/>
                    <a:p>
                      <a:endParaRPr lang="en-US"/>
                    </a:p>
                  </a:txBody>
                  <a:tcPr/>
                </a:tc>
                <a:tc>
                  <a:txBody>
                    <a:bodyPr/>
                    <a:lstStyle/>
                    <a:p>
                      <a:pPr algn="l" fontAlgn="b"/>
                      <a:r>
                        <a:rPr lang="en-US" sz="1100" b="0" i="0" u="none" strike="noStrike" dirty="0" smtClean="0">
                          <a:solidFill>
                            <a:srgbClr val="000000"/>
                          </a:solidFill>
                          <a:effectLst/>
                          <a:latin typeface="Calibri" panose="020F0502020204030204" pitchFamily="34" charset="0"/>
                        </a:rPr>
                        <a:t>What’s </a:t>
                      </a:r>
                      <a:r>
                        <a:rPr lang="en-US" sz="1100" b="0" i="0" u="none" strike="noStrike" dirty="0">
                          <a:solidFill>
                            <a:srgbClr val="000000"/>
                          </a:solidFill>
                          <a:effectLst/>
                          <a:latin typeface="Calibri" panose="020F0502020204030204" pitchFamily="34" charset="0"/>
                        </a:rPr>
                        <a:t>new in latest </a:t>
                      </a:r>
                      <a:r>
                        <a:rPr lang="en-US" sz="1100" b="0" i="0" u="none" strike="noStrike" dirty="0" smtClean="0">
                          <a:solidFill>
                            <a:srgbClr val="000000"/>
                          </a:solidFill>
                          <a:effectLst/>
                          <a:latin typeface="Calibri" panose="020F0502020204030204" pitchFamily="34" charset="0"/>
                        </a:rPr>
                        <a:t>Power BI </a:t>
                      </a:r>
                      <a:r>
                        <a:rPr lang="en-US" sz="1100" b="0" i="0" u="none" strike="noStrike" dirty="0">
                          <a:solidFill>
                            <a:srgbClr val="000000"/>
                          </a:solidFill>
                          <a:effectLst/>
                          <a:latin typeface="Calibri" panose="020F0502020204030204" pitchFamily="34" charset="0"/>
                        </a:rPr>
                        <a:t>D</a:t>
                      </a:r>
                      <a:r>
                        <a:rPr lang="en-US" sz="1100" b="0" i="0" u="none" strike="noStrike" dirty="0" smtClean="0">
                          <a:solidFill>
                            <a:srgbClr val="000000"/>
                          </a:solidFill>
                          <a:effectLst/>
                          <a:latin typeface="Calibri" panose="020F0502020204030204" pitchFamily="34" charset="0"/>
                        </a:rPr>
                        <a:t>esktop</a:t>
                      </a:r>
                      <a:endParaRPr lang="en-US" sz="11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a:solidFill>
                            <a:srgbClr val="0563C1"/>
                          </a:solidFill>
                          <a:effectLst/>
                          <a:latin typeface="Calibri" panose="020F0502020204030204" pitchFamily="34" charset="0"/>
                          <a:hlinkClick r:id="rId5"/>
                        </a:rPr>
                        <a:t>https://powerbi.microsoft.com/en-us/documentation/powerbi-desktop-latest-update/</a:t>
                      </a:r>
                      <a:endParaRPr lang="en-US" sz="1400" b="0" i="0" u="sng" strike="noStrike" dirty="0">
                        <a:solidFill>
                          <a:srgbClr val="0563C1"/>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3"/>
                  </a:ext>
                </a:extLst>
              </a:tr>
              <a:tr h="355600">
                <a:tc>
                  <a:txBody>
                    <a:bodyPr/>
                    <a:lstStyle/>
                    <a:p>
                      <a:pPr algn="l" fontAlgn="ctr"/>
                      <a:r>
                        <a:rPr lang="en-US" sz="1400" b="0" i="0" u="none" strike="noStrike" dirty="0" smtClean="0">
                          <a:solidFill>
                            <a:srgbClr val="000000"/>
                          </a:solidFill>
                          <a:effectLst/>
                          <a:latin typeface="Calibri" panose="020F0502020204030204" pitchFamily="34" charset="0"/>
                        </a:rPr>
                        <a:t>Ideas</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https://ideas.powerbi.com/forums/265200-power-bi-ideas</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4"/>
                  </a:ext>
                </a:extLst>
              </a:tr>
              <a:tr h="342900">
                <a:tc>
                  <a:txBody>
                    <a:bodyPr/>
                    <a:lstStyle/>
                    <a:p>
                      <a:pPr algn="l" fontAlgn="ctr"/>
                      <a:r>
                        <a:rPr lang="en-US" sz="1400" b="0" i="0" u="none" strike="noStrike" dirty="0" smtClean="0">
                          <a:solidFill>
                            <a:srgbClr val="000000"/>
                          </a:solidFill>
                          <a:effectLst/>
                          <a:latin typeface="Calibri" panose="020F0502020204030204" pitchFamily="34" charset="0"/>
                        </a:rPr>
                        <a:t>Power BI Webinars</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https://powerbi.microsoft.com/en-us/documentation/powerbi-webinars/</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5"/>
                  </a:ext>
                </a:extLst>
              </a:tr>
              <a:tr h="355600">
                <a:tc>
                  <a:txBody>
                    <a:bodyPr/>
                    <a:lstStyle/>
                    <a:p>
                      <a:pPr algn="l" fontAlgn="ctr"/>
                      <a:r>
                        <a:rPr lang="en-US" sz="1400" b="0" i="0" u="none" strike="noStrike" dirty="0" smtClean="0">
                          <a:solidFill>
                            <a:srgbClr val="000000"/>
                          </a:solidFill>
                          <a:effectLst/>
                          <a:latin typeface="Calibri" panose="020F0502020204030204" pitchFamily="34" charset="0"/>
                        </a:rPr>
                        <a:t>Power BI Blog</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https://powerbi.microsoft.com/en-us/blog/</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6"/>
                  </a:ext>
                </a:extLst>
              </a:tr>
              <a:tr h="342900">
                <a:tc>
                  <a:txBody>
                    <a:bodyPr/>
                    <a:lstStyle/>
                    <a:p>
                      <a:pPr algn="l" fontAlgn="ctr"/>
                      <a:r>
                        <a:rPr lang="en-US" sz="1400" b="0" i="0" u="none" strike="noStrike" dirty="0" smtClean="0">
                          <a:solidFill>
                            <a:srgbClr val="000000"/>
                          </a:solidFill>
                          <a:effectLst/>
                          <a:latin typeface="Calibri" panose="020F0502020204030204" pitchFamily="34" charset="0"/>
                        </a:rPr>
                        <a:t>Power BI Community</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http://community.powerbi.com/</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7"/>
                  </a:ext>
                </a:extLst>
              </a:tr>
              <a:tr h="342900">
                <a:tc>
                  <a:txBody>
                    <a:bodyPr/>
                    <a:lstStyle/>
                    <a:p>
                      <a:pPr algn="l" fontAlgn="ctr"/>
                      <a:r>
                        <a:rPr lang="en-US" sz="1400" b="0" i="0" u="none" strike="noStrike" dirty="0" smtClean="0">
                          <a:solidFill>
                            <a:srgbClr val="000000"/>
                          </a:solidFill>
                          <a:effectLst/>
                          <a:latin typeface="Calibri" panose="020F0502020204030204" pitchFamily="34" charset="0"/>
                        </a:rPr>
                        <a:t>Power BI Support</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https://powerbi.microsoft.com/en-us/support/</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8"/>
                  </a:ext>
                </a:extLst>
              </a:tr>
              <a:tr h="371929">
                <a:tc>
                  <a:txBody>
                    <a:bodyPr/>
                    <a:lstStyle/>
                    <a:p>
                      <a:pPr algn="l" fontAlgn="ctr"/>
                      <a:r>
                        <a:rPr lang="en-US" sz="1400" b="0" i="0" u="none" strike="noStrike" dirty="0" smtClean="0">
                          <a:solidFill>
                            <a:srgbClr val="000000"/>
                          </a:solidFill>
                          <a:effectLst/>
                          <a:latin typeface="Calibri" panose="020F0502020204030204" pitchFamily="34" charset="0"/>
                        </a:rPr>
                        <a:t>Guy in a cube</a:t>
                      </a:r>
                      <a:endParaRPr lang="en-US" sz="1400" b="0" i="0" u="none" strike="noStrike" dirty="0">
                        <a:solidFill>
                          <a:srgbClr val="000000"/>
                        </a:solidFill>
                        <a:effectLst/>
                        <a:latin typeface="Calibri" panose="020F0502020204030204" pitchFamily="34" charset="0"/>
                      </a:endParaRPr>
                    </a:p>
                  </a:txBody>
                  <a:tcPr marL="8015" marR="8015" marT="80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none" strike="noStrike" dirty="0" smtClean="0">
                          <a:solidFill>
                            <a:srgbClr val="000000"/>
                          </a:solidFill>
                          <a:effectLst/>
                          <a:latin typeface="Calibri" panose="020F0502020204030204" pitchFamily="34" charset="0"/>
                        </a:rPr>
                        <a:t>YouTube Channel</a:t>
                      </a:r>
                      <a:endParaRPr lang="en-US" sz="1400" b="0" i="0" u="none" strike="noStrike" dirty="0">
                        <a:solidFill>
                          <a:srgbClr val="000000"/>
                        </a:solidFill>
                        <a:effectLst/>
                        <a:latin typeface="Calibri" panose="020F0502020204030204" pitchFamily="34" charset="0"/>
                      </a:endParaRP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tc>
                  <a:txBody>
                    <a:bodyPr/>
                    <a:lstStyle/>
                    <a:p>
                      <a:pPr algn="l" fontAlgn="b"/>
                      <a:r>
                        <a:rPr lang="en-US" sz="1400" b="0" i="0" u="sng" strike="noStrike" dirty="0" smtClean="0">
                          <a:solidFill>
                            <a:srgbClr val="0563C1"/>
                          </a:solidFill>
                          <a:effectLst/>
                          <a:latin typeface="Calibri" panose="020F0502020204030204" pitchFamily="34" charset="0"/>
                        </a:rPr>
                        <a:t>https://www.youtube.com/channel/UCFp1vaKzpfvoGai0vE5VJ0w</a:t>
                      </a:r>
                    </a:p>
                  </a:txBody>
                  <a:tcPr marL="8015" marR="8015" marT="801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2EFD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8224477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latin typeface="+mn-lt"/>
              </a:rPr>
              <a:t>Thank You</a:t>
            </a:r>
            <a:endParaRPr lang="en-US" dirty="0">
              <a:latin typeface="+mn-lt"/>
            </a:endParaRPr>
          </a:p>
        </p:txBody>
      </p:sp>
      <p:sp>
        <p:nvSpPr>
          <p:cNvPr id="2" name="Slide Number Placeholder 1"/>
          <p:cNvSpPr>
            <a:spLocks noGrp="1"/>
          </p:cNvSpPr>
          <p:nvPr>
            <p:ph type="sldNum" sz="quarter" idx="4294967295"/>
          </p:nvPr>
        </p:nvSpPr>
        <p:spPr>
          <a:xfrm>
            <a:off x="0" y="6378575"/>
            <a:ext cx="719138" cy="515938"/>
          </a:xfrm>
        </p:spPr>
        <p:txBody>
          <a:bodyPr/>
          <a:lstStyle/>
          <a:p>
            <a:fld id="{B32AB80A-78BA-6B42-BA0D-B44ACF890F5A}" type="slidenum">
              <a:rPr lang="en-US" smtClean="0"/>
              <a:t>63</a:t>
            </a:fld>
            <a:endParaRPr lang="en-US" dirty="0"/>
          </a:p>
        </p:txBody>
      </p:sp>
    </p:spTree>
    <p:extLst>
      <p:ext uri="{BB962C8B-B14F-4D97-AF65-F5344CB8AC3E}">
        <p14:creationId xmlns:p14="http://schemas.microsoft.com/office/powerpoint/2010/main" val="24485820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64</a:t>
            </a:fld>
            <a:endParaRPr lang="en-US" dirty="0"/>
          </a:p>
        </p:txBody>
      </p:sp>
      <p:sp>
        <p:nvSpPr>
          <p:cNvPr id="3" name="Title 2"/>
          <p:cNvSpPr>
            <a:spLocks noGrp="1"/>
          </p:cNvSpPr>
          <p:nvPr>
            <p:ph type="title"/>
          </p:nvPr>
        </p:nvSpPr>
        <p:spPr/>
        <p:txBody>
          <a:bodyPr/>
          <a:lstStyle/>
          <a:p>
            <a:r>
              <a:rPr lang="en-US" dirty="0" smtClean="0"/>
              <a:t>M Query</a:t>
            </a:r>
            <a:endParaRPr lang="en-US" dirty="0"/>
          </a:p>
        </p:txBody>
      </p:sp>
      <p:sp>
        <p:nvSpPr>
          <p:cNvPr id="4" name="TextBox 3"/>
          <p:cNvSpPr txBox="1"/>
          <p:nvPr/>
        </p:nvSpPr>
        <p:spPr>
          <a:xfrm>
            <a:off x="982980" y="1223010"/>
            <a:ext cx="4592924" cy="3046988"/>
          </a:xfrm>
          <a:prstGeom prst="rect">
            <a:avLst/>
          </a:prstGeom>
          <a:noFill/>
          <a:ln>
            <a:solidFill>
              <a:schemeClr val="tx1"/>
            </a:solidFill>
          </a:ln>
        </p:spPr>
        <p:txBody>
          <a:bodyPr wrap="none" rtlCol="0">
            <a:spAutoFit/>
          </a:bodyPr>
          <a:lstStyle/>
          <a:p>
            <a:r>
              <a:rPr lang="en-US" sz="3200" dirty="0">
                <a:solidFill>
                  <a:srgbClr val="2B2EFF"/>
                </a:solidFill>
              </a:rPr>
              <a:t>let </a:t>
            </a:r>
          </a:p>
          <a:p>
            <a:r>
              <a:rPr lang="en-US" sz="3200" dirty="0"/>
              <a:t>      var1 = </a:t>
            </a:r>
            <a:r>
              <a:rPr lang="en-US" sz="3200" dirty="0">
                <a:solidFill>
                  <a:srgbClr val="A73D50"/>
                </a:solidFill>
              </a:rPr>
              <a:t>“Hello “</a:t>
            </a:r>
            <a:r>
              <a:rPr lang="en-US" sz="3200" dirty="0"/>
              <a:t>,</a:t>
            </a:r>
          </a:p>
          <a:p>
            <a:r>
              <a:rPr lang="en-US" sz="3200" dirty="0"/>
              <a:t>      var2 = </a:t>
            </a:r>
            <a:r>
              <a:rPr lang="en-US" sz="3200" dirty="0">
                <a:solidFill>
                  <a:srgbClr val="A73D50"/>
                </a:solidFill>
              </a:rPr>
              <a:t>“World”</a:t>
            </a:r>
            <a:r>
              <a:rPr lang="en-US" sz="3200" dirty="0"/>
              <a:t>,</a:t>
            </a:r>
          </a:p>
          <a:p>
            <a:r>
              <a:rPr lang="en-US" sz="3200" dirty="0"/>
              <a:t>      Result = var1 &amp; var2</a:t>
            </a:r>
          </a:p>
          <a:p>
            <a:r>
              <a:rPr lang="en-US" sz="3200" dirty="0">
                <a:solidFill>
                  <a:srgbClr val="2B2EFF"/>
                </a:solidFill>
              </a:rPr>
              <a:t>in</a:t>
            </a:r>
          </a:p>
          <a:p>
            <a:r>
              <a:rPr lang="en-US" sz="3200" dirty="0"/>
              <a:t>     Result</a:t>
            </a:r>
          </a:p>
        </p:txBody>
      </p:sp>
      <p:sp>
        <p:nvSpPr>
          <p:cNvPr id="5" name="TextBox 4">
            <a:extLst>
              <a:ext uri="{FF2B5EF4-FFF2-40B4-BE49-F238E27FC236}">
                <a16:creationId xmlns:a16="http://schemas.microsoft.com/office/drawing/2014/main" id="{DC3CC32B-62D2-41E2-AF1D-2B66FBBA2785}"/>
              </a:ext>
            </a:extLst>
          </p:cNvPr>
          <p:cNvSpPr txBox="1"/>
          <p:nvPr/>
        </p:nvSpPr>
        <p:spPr>
          <a:xfrm>
            <a:off x="6328268" y="1223010"/>
            <a:ext cx="4984165" cy="3046988"/>
          </a:xfrm>
          <a:prstGeom prst="rect">
            <a:avLst/>
          </a:prstGeom>
          <a:noFill/>
          <a:ln>
            <a:solidFill>
              <a:schemeClr val="tx1"/>
            </a:solidFill>
          </a:ln>
        </p:spPr>
        <p:txBody>
          <a:bodyPr wrap="square" rtlCol="0">
            <a:spAutoFit/>
          </a:bodyPr>
          <a:lstStyle/>
          <a:p>
            <a:r>
              <a:rPr lang="en-US" sz="3200" dirty="0">
                <a:solidFill>
                  <a:srgbClr val="2B2EFF"/>
                </a:solidFill>
              </a:rPr>
              <a:t>let </a:t>
            </a:r>
          </a:p>
          <a:p>
            <a:r>
              <a:rPr lang="en-US" sz="3200" dirty="0"/>
              <a:t>     Result = var1 &amp; var2</a:t>
            </a:r>
          </a:p>
          <a:p>
            <a:r>
              <a:rPr lang="en-US" sz="3200" dirty="0"/>
              <a:t>      var1 = </a:t>
            </a:r>
            <a:r>
              <a:rPr lang="en-US" sz="3200" dirty="0">
                <a:solidFill>
                  <a:srgbClr val="A73D50"/>
                </a:solidFill>
              </a:rPr>
              <a:t>“Hello “</a:t>
            </a:r>
            <a:r>
              <a:rPr lang="en-US" sz="3200" dirty="0"/>
              <a:t>,</a:t>
            </a:r>
          </a:p>
          <a:p>
            <a:r>
              <a:rPr lang="en-US" sz="3200" dirty="0"/>
              <a:t>      var2 = </a:t>
            </a:r>
            <a:r>
              <a:rPr lang="en-US" sz="3200" dirty="0">
                <a:solidFill>
                  <a:srgbClr val="A73D50"/>
                </a:solidFill>
              </a:rPr>
              <a:t>“World”</a:t>
            </a:r>
            <a:r>
              <a:rPr lang="en-US" sz="3200" dirty="0"/>
              <a:t>, </a:t>
            </a:r>
          </a:p>
          <a:p>
            <a:r>
              <a:rPr lang="en-US" sz="3200" dirty="0">
                <a:solidFill>
                  <a:srgbClr val="2B2EFF"/>
                </a:solidFill>
              </a:rPr>
              <a:t>in</a:t>
            </a:r>
          </a:p>
          <a:p>
            <a:r>
              <a:rPr lang="en-US" sz="3200" dirty="0"/>
              <a:t>     Result</a:t>
            </a:r>
          </a:p>
        </p:txBody>
      </p:sp>
    </p:spTree>
    <p:extLst>
      <p:ext uri="{BB962C8B-B14F-4D97-AF65-F5344CB8AC3E}">
        <p14:creationId xmlns:p14="http://schemas.microsoft.com/office/powerpoint/2010/main" val="191489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65</a:t>
            </a:fld>
            <a:endParaRPr lang="en-US" dirty="0"/>
          </a:p>
        </p:txBody>
      </p:sp>
      <p:sp>
        <p:nvSpPr>
          <p:cNvPr id="3" name="Title 2"/>
          <p:cNvSpPr>
            <a:spLocks noGrp="1"/>
          </p:cNvSpPr>
          <p:nvPr>
            <p:ph type="title"/>
          </p:nvPr>
        </p:nvSpPr>
        <p:spPr/>
        <p:txBody>
          <a:bodyPr/>
          <a:lstStyle/>
          <a:p>
            <a:r>
              <a:rPr lang="en-US" dirty="0" smtClean="0"/>
              <a:t>M Query - Lists</a:t>
            </a:r>
            <a:endParaRPr lang="en-US" dirty="0"/>
          </a:p>
        </p:txBody>
      </p:sp>
      <p:sp>
        <p:nvSpPr>
          <p:cNvPr id="4" name="TextBox 3"/>
          <p:cNvSpPr txBox="1"/>
          <p:nvPr/>
        </p:nvSpPr>
        <p:spPr>
          <a:xfrm>
            <a:off x="556712" y="764581"/>
            <a:ext cx="7636794"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List is a single dimension array</a:t>
            </a:r>
          </a:p>
          <a:p>
            <a:pPr marL="285750" indent="-285750">
              <a:buFont typeface="Arial" panose="020B0604020202020204" pitchFamily="34" charset="0"/>
              <a:buChar char="•"/>
            </a:pPr>
            <a:r>
              <a:rPr lang="en-US" dirty="0">
                <a:solidFill>
                  <a:schemeClr val="tx2"/>
                </a:solidFill>
              </a:rPr>
              <a:t>It can be created using { } operators.</a:t>
            </a:r>
          </a:p>
          <a:p>
            <a:pPr marL="285750" indent="-285750">
              <a:buFont typeface="Arial" panose="020B0604020202020204" pitchFamily="34" charset="0"/>
              <a:buChar char="•"/>
            </a:pPr>
            <a:r>
              <a:rPr lang="en-US" dirty="0">
                <a:solidFill>
                  <a:schemeClr val="tx2"/>
                </a:solidFill>
              </a:rPr>
              <a:t>List elements accessed using { } operator and zero-based index.</a:t>
            </a:r>
          </a:p>
        </p:txBody>
      </p:sp>
      <p:pic>
        <p:nvPicPr>
          <p:cNvPr id="5" name="Picture 4"/>
          <p:cNvPicPr>
            <a:picLocks noChangeAspect="1"/>
          </p:cNvPicPr>
          <p:nvPr/>
        </p:nvPicPr>
        <p:blipFill>
          <a:blip r:embed="rId2"/>
          <a:stretch>
            <a:fillRect/>
          </a:stretch>
        </p:blipFill>
        <p:spPr>
          <a:xfrm>
            <a:off x="3136081" y="2102146"/>
            <a:ext cx="5826134" cy="3038360"/>
          </a:xfrm>
          <a:prstGeom prst="rect">
            <a:avLst/>
          </a:prstGeom>
          <a:ln>
            <a:solidFill>
              <a:schemeClr val="tx1"/>
            </a:solidFill>
          </a:ln>
        </p:spPr>
      </p:pic>
    </p:spTree>
    <p:extLst>
      <p:ext uri="{BB962C8B-B14F-4D97-AF65-F5344CB8AC3E}">
        <p14:creationId xmlns:p14="http://schemas.microsoft.com/office/powerpoint/2010/main" val="2106297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66</a:t>
            </a:fld>
            <a:endParaRPr lang="en-US" dirty="0"/>
          </a:p>
        </p:txBody>
      </p:sp>
      <p:sp>
        <p:nvSpPr>
          <p:cNvPr id="3" name="Title 2"/>
          <p:cNvSpPr>
            <a:spLocks noGrp="1"/>
          </p:cNvSpPr>
          <p:nvPr>
            <p:ph type="title"/>
          </p:nvPr>
        </p:nvSpPr>
        <p:spPr/>
        <p:txBody>
          <a:bodyPr/>
          <a:lstStyle/>
          <a:p>
            <a:r>
              <a:rPr lang="en-US" dirty="0" smtClean="0"/>
              <a:t>Records</a:t>
            </a:r>
            <a:endParaRPr lang="en-US" dirty="0"/>
          </a:p>
        </p:txBody>
      </p:sp>
      <p:sp>
        <p:nvSpPr>
          <p:cNvPr id="4" name="TextBox 3"/>
          <p:cNvSpPr txBox="1"/>
          <p:nvPr/>
        </p:nvSpPr>
        <p:spPr>
          <a:xfrm>
            <a:off x="556712" y="764581"/>
            <a:ext cx="763679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It contains fields for single instance of entity.</a:t>
            </a:r>
          </a:p>
          <a:p>
            <a:pPr marL="285750" indent="-285750">
              <a:buFont typeface="Arial" panose="020B0604020202020204" pitchFamily="34" charset="0"/>
              <a:buChar char="•"/>
            </a:pPr>
            <a:r>
              <a:rPr lang="en-US" dirty="0">
                <a:solidFill>
                  <a:schemeClr val="tx2"/>
                </a:solidFill>
              </a:rPr>
              <a:t>Create record using [ ] operators.</a:t>
            </a:r>
          </a:p>
        </p:txBody>
      </p:sp>
      <p:pic>
        <p:nvPicPr>
          <p:cNvPr id="5" name="Picture 4"/>
          <p:cNvPicPr>
            <a:picLocks noChangeAspect="1"/>
          </p:cNvPicPr>
          <p:nvPr/>
        </p:nvPicPr>
        <p:blipFill>
          <a:blip r:embed="rId2"/>
          <a:stretch>
            <a:fillRect/>
          </a:stretch>
        </p:blipFill>
        <p:spPr>
          <a:xfrm>
            <a:off x="1468775" y="1740956"/>
            <a:ext cx="6589222" cy="1312487"/>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966219" y="3202033"/>
            <a:ext cx="6183556" cy="2503464"/>
          </a:xfrm>
          <a:prstGeom prst="rect">
            <a:avLst/>
          </a:prstGeom>
        </p:spPr>
      </p:pic>
    </p:spTree>
    <p:extLst>
      <p:ext uri="{BB962C8B-B14F-4D97-AF65-F5344CB8AC3E}">
        <p14:creationId xmlns:p14="http://schemas.microsoft.com/office/powerpoint/2010/main" val="3055540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67</a:t>
            </a:fld>
            <a:endParaRPr lang="en-US" dirty="0"/>
          </a:p>
        </p:txBody>
      </p:sp>
      <p:sp>
        <p:nvSpPr>
          <p:cNvPr id="3" name="Title 2"/>
          <p:cNvSpPr>
            <a:spLocks noGrp="1"/>
          </p:cNvSpPr>
          <p:nvPr>
            <p:ph type="title"/>
          </p:nvPr>
        </p:nvSpPr>
        <p:spPr/>
        <p:txBody>
          <a:bodyPr/>
          <a:lstStyle/>
          <a:p>
            <a:r>
              <a:rPr lang="en-US" dirty="0" smtClean="0"/>
              <a:t>Table</a:t>
            </a:r>
            <a:endParaRPr lang="en-US" dirty="0"/>
          </a:p>
        </p:txBody>
      </p:sp>
      <p:sp>
        <p:nvSpPr>
          <p:cNvPr id="4" name="TextBox 3"/>
          <p:cNvSpPr txBox="1"/>
          <p:nvPr/>
        </p:nvSpPr>
        <p:spPr>
          <a:xfrm>
            <a:off x="556712" y="764581"/>
            <a:ext cx="7636794"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tx2"/>
                </a:solidFill>
              </a:rPr>
              <a:t>Table.FromRecords</a:t>
            </a:r>
            <a:r>
              <a:rPr lang="en-US" dirty="0">
                <a:solidFill>
                  <a:schemeClr val="tx2"/>
                </a:solidFill>
              </a:rPr>
              <a:t> can be used to create table</a:t>
            </a:r>
          </a:p>
        </p:txBody>
      </p:sp>
      <p:pic>
        <p:nvPicPr>
          <p:cNvPr id="7" name="Picture 6"/>
          <p:cNvPicPr>
            <a:picLocks noChangeAspect="1"/>
          </p:cNvPicPr>
          <p:nvPr/>
        </p:nvPicPr>
        <p:blipFill>
          <a:blip r:embed="rId2"/>
          <a:stretch>
            <a:fillRect/>
          </a:stretch>
        </p:blipFill>
        <p:spPr>
          <a:xfrm>
            <a:off x="5839380" y="4126230"/>
            <a:ext cx="5897680" cy="1717771"/>
          </a:xfrm>
          <a:prstGeom prst="rect">
            <a:avLst/>
          </a:prstGeom>
        </p:spPr>
      </p:pic>
      <p:pic>
        <p:nvPicPr>
          <p:cNvPr id="8" name="Picture 7"/>
          <p:cNvPicPr>
            <a:picLocks noChangeAspect="1"/>
          </p:cNvPicPr>
          <p:nvPr/>
        </p:nvPicPr>
        <p:blipFill>
          <a:blip r:embed="rId3"/>
          <a:stretch>
            <a:fillRect/>
          </a:stretch>
        </p:blipFill>
        <p:spPr>
          <a:xfrm>
            <a:off x="945378" y="2092326"/>
            <a:ext cx="6322752" cy="1785714"/>
          </a:xfrm>
          <a:prstGeom prst="rect">
            <a:avLst/>
          </a:prstGeom>
          <a:ln>
            <a:solidFill>
              <a:schemeClr val="tx1"/>
            </a:solidFill>
          </a:ln>
        </p:spPr>
      </p:pic>
    </p:spTree>
    <p:extLst>
      <p:ext uri="{BB962C8B-B14F-4D97-AF65-F5344CB8AC3E}">
        <p14:creationId xmlns:p14="http://schemas.microsoft.com/office/powerpoint/2010/main" val="36967329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68</a:t>
            </a:fld>
            <a:endParaRPr lang="en-US" dirty="0"/>
          </a:p>
        </p:txBody>
      </p:sp>
      <p:sp>
        <p:nvSpPr>
          <p:cNvPr id="3" name="Title 2"/>
          <p:cNvSpPr>
            <a:spLocks noGrp="1"/>
          </p:cNvSpPr>
          <p:nvPr>
            <p:ph type="title"/>
          </p:nvPr>
        </p:nvSpPr>
        <p:spPr/>
        <p:txBody>
          <a:bodyPr/>
          <a:lstStyle/>
          <a:p>
            <a:r>
              <a:rPr lang="en-US" dirty="0"/>
              <a:t>Functions</a:t>
            </a:r>
          </a:p>
        </p:txBody>
      </p:sp>
      <p:sp>
        <p:nvSpPr>
          <p:cNvPr id="4" name="TextBox 3"/>
          <p:cNvSpPr txBox="1"/>
          <p:nvPr/>
        </p:nvSpPr>
        <p:spPr>
          <a:xfrm>
            <a:off x="556712" y="764581"/>
            <a:ext cx="763679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Lot of pre-defined functions.</a:t>
            </a:r>
          </a:p>
          <a:p>
            <a:pPr marL="285750" indent="-285750">
              <a:buFont typeface="Arial" panose="020B0604020202020204" pitchFamily="34" charset="0"/>
              <a:buChar char="•"/>
            </a:pPr>
            <a:r>
              <a:rPr lang="en-US" dirty="0">
                <a:solidFill>
                  <a:schemeClr val="tx2"/>
                </a:solidFill>
              </a:rPr>
              <a:t>Create custom functions.</a:t>
            </a:r>
          </a:p>
        </p:txBody>
      </p:sp>
      <p:sp>
        <p:nvSpPr>
          <p:cNvPr id="9" name="TextBox 8"/>
          <p:cNvSpPr txBox="1"/>
          <p:nvPr/>
        </p:nvSpPr>
        <p:spPr>
          <a:xfrm>
            <a:off x="1606732" y="1984248"/>
            <a:ext cx="3371850" cy="2800767"/>
          </a:xfrm>
          <a:prstGeom prst="rect">
            <a:avLst/>
          </a:prstGeom>
          <a:noFill/>
          <a:ln>
            <a:solidFill>
              <a:schemeClr val="tx1"/>
            </a:solidFill>
          </a:ln>
        </p:spPr>
        <p:txBody>
          <a:bodyPr wrap="square" rtlCol="0">
            <a:spAutoFit/>
          </a:bodyPr>
          <a:lstStyle/>
          <a:p>
            <a:r>
              <a:rPr lang="en-US" sz="4400" dirty="0"/>
              <a:t>(x) =&gt; </a:t>
            </a:r>
            <a:r>
              <a:rPr lang="en-US" sz="4400" dirty="0">
                <a:solidFill>
                  <a:srgbClr val="2B2EFF"/>
                </a:solidFill>
              </a:rPr>
              <a:t>let</a:t>
            </a:r>
          </a:p>
          <a:p>
            <a:r>
              <a:rPr lang="en-US" sz="4400" dirty="0"/>
              <a:t>result = x * 2</a:t>
            </a:r>
          </a:p>
          <a:p>
            <a:r>
              <a:rPr lang="en-US" sz="4400" dirty="0">
                <a:solidFill>
                  <a:srgbClr val="2B2EFF"/>
                </a:solidFill>
              </a:rPr>
              <a:t>in</a:t>
            </a:r>
          </a:p>
          <a:p>
            <a:r>
              <a:rPr lang="en-US" sz="4400" dirty="0"/>
              <a:t>result</a:t>
            </a:r>
          </a:p>
        </p:txBody>
      </p:sp>
      <p:pic>
        <p:nvPicPr>
          <p:cNvPr id="10" name="Picture 9"/>
          <p:cNvPicPr>
            <a:picLocks noChangeAspect="1"/>
          </p:cNvPicPr>
          <p:nvPr/>
        </p:nvPicPr>
        <p:blipFill>
          <a:blip r:embed="rId2"/>
          <a:stretch>
            <a:fillRect/>
          </a:stretch>
        </p:blipFill>
        <p:spPr>
          <a:xfrm>
            <a:off x="5722587" y="1820961"/>
            <a:ext cx="4876997" cy="3127340"/>
          </a:xfrm>
          <a:prstGeom prst="rect">
            <a:avLst/>
          </a:prstGeom>
        </p:spPr>
      </p:pic>
    </p:spTree>
    <p:extLst>
      <p:ext uri="{BB962C8B-B14F-4D97-AF65-F5344CB8AC3E}">
        <p14:creationId xmlns:p14="http://schemas.microsoft.com/office/powerpoint/2010/main" val="12980679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 Expressions(DAX)</a:t>
            </a:r>
            <a:br>
              <a:rPr lang="en-US" dirty="0"/>
            </a:br>
            <a:endParaRPr lang="en-US" dirty="0"/>
          </a:p>
        </p:txBody>
      </p:sp>
      <p:sp>
        <p:nvSpPr>
          <p:cNvPr id="5" name="Rectangle 4"/>
          <p:cNvSpPr/>
          <p:nvPr/>
        </p:nvSpPr>
        <p:spPr>
          <a:xfrm>
            <a:off x="405824" y="937522"/>
            <a:ext cx="7677472" cy="4616648"/>
          </a:xfrm>
          <a:prstGeom prst="rect">
            <a:avLst/>
          </a:prstGeom>
        </p:spPr>
        <p:txBody>
          <a:bodyPr wrap="square">
            <a:spAutoFit/>
          </a:bodyPr>
          <a:lstStyle/>
          <a:p>
            <a:pPr algn="just"/>
            <a:r>
              <a:rPr lang="en-US" sz="1400" b="1" dirty="0" smtClean="0">
                <a:solidFill>
                  <a:srgbClr val="000000"/>
                </a:solidFill>
              </a:rPr>
              <a:t>Task: Create a measure formula</a:t>
            </a:r>
          </a:p>
          <a:p>
            <a:pPr algn="just"/>
            <a:endParaRPr lang="en-US" sz="1400" b="1" dirty="0" smtClean="0">
              <a:solidFill>
                <a:srgbClr val="000000"/>
              </a:solidFill>
            </a:endParaRPr>
          </a:p>
          <a:p>
            <a:pPr algn="just"/>
            <a:r>
              <a:rPr lang="en-US" sz="1400" dirty="0" smtClean="0">
                <a:solidFill>
                  <a:srgbClr val="000000"/>
                </a:solidFill>
              </a:rPr>
              <a:t>1. In </a:t>
            </a:r>
            <a:r>
              <a:rPr lang="en-US" sz="1400" b="1" dirty="0" smtClean="0">
                <a:solidFill>
                  <a:srgbClr val="000000"/>
                </a:solidFill>
              </a:rPr>
              <a:t>Report</a:t>
            </a:r>
            <a:r>
              <a:rPr lang="en-US" sz="1400" dirty="0" smtClean="0">
                <a:solidFill>
                  <a:srgbClr val="000000"/>
                </a:solidFill>
              </a:rPr>
              <a:t> view, in the field list, right-click on the </a:t>
            </a:r>
            <a:r>
              <a:rPr lang="en-US" sz="1400" b="1" dirty="0" smtClean="0">
                <a:solidFill>
                  <a:srgbClr val="000000"/>
                </a:solidFill>
              </a:rPr>
              <a:t>Sales</a:t>
            </a:r>
            <a:r>
              <a:rPr lang="en-US" sz="1400" dirty="0" smtClean="0">
                <a:solidFill>
                  <a:srgbClr val="000000"/>
                </a:solidFill>
              </a:rPr>
              <a:t> table, and then click </a:t>
            </a:r>
            <a:r>
              <a:rPr lang="en-US" sz="1400" b="1" dirty="0" smtClean="0">
                <a:solidFill>
                  <a:srgbClr val="000000"/>
                </a:solidFill>
              </a:rPr>
              <a:t>New</a:t>
            </a:r>
            <a:r>
              <a:rPr lang="en-US" sz="1400" dirty="0" smtClean="0">
                <a:solidFill>
                  <a:srgbClr val="000000"/>
                </a:solidFill>
              </a:rPr>
              <a:t> </a:t>
            </a:r>
            <a:r>
              <a:rPr lang="en-US" sz="1400" b="1" dirty="0" smtClean="0">
                <a:solidFill>
                  <a:srgbClr val="000000"/>
                </a:solidFill>
              </a:rPr>
              <a:t>Measure</a:t>
            </a:r>
            <a:r>
              <a:rPr lang="en-US" sz="1400" dirty="0" smtClean="0">
                <a:solidFill>
                  <a:srgbClr val="000000"/>
                </a:solidFill>
              </a:rPr>
              <a:t>.</a:t>
            </a:r>
          </a:p>
          <a:p>
            <a:pPr algn="just"/>
            <a:endParaRPr lang="en-US" sz="1400" dirty="0" smtClean="0">
              <a:solidFill>
                <a:srgbClr val="000000"/>
              </a:solidFill>
            </a:endParaRPr>
          </a:p>
          <a:p>
            <a:pPr algn="just"/>
            <a:r>
              <a:rPr lang="en-US" sz="1400" dirty="0" smtClean="0">
                <a:solidFill>
                  <a:srgbClr val="000000"/>
                </a:solidFill>
              </a:rPr>
              <a:t>2. In the formula bar, replace Measure by typing a new measure name, </a:t>
            </a:r>
            <a:r>
              <a:rPr lang="en-US" sz="1400" b="1" dirty="0" smtClean="0">
                <a:solidFill>
                  <a:srgbClr val="000000"/>
                </a:solidFill>
              </a:rPr>
              <a:t>Previous</a:t>
            </a:r>
            <a:r>
              <a:rPr lang="en-US" sz="1400" dirty="0" smtClean="0">
                <a:solidFill>
                  <a:srgbClr val="000000"/>
                </a:solidFill>
              </a:rPr>
              <a:t> </a:t>
            </a:r>
            <a:r>
              <a:rPr lang="en-US" sz="1400" b="1" dirty="0" smtClean="0">
                <a:solidFill>
                  <a:srgbClr val="000000"/>
                </a:solidFill>
              </a:rPr>
              <a:t>Quarter</a:t>
            </a:r>
            <a:r>
              <a:rPr lang="en-US" sz="1400" dirty="0" smtClean="0">
                <a:solidFill>
                  <a:srgbClr val="000000"/>
                </a:solidFill>
              </a:rPr>
              <a:t> </a:t>
            </a:r>
            <a:r>
              <a:rPr lang="en-US" sz="1400" b="1" dirty="0" smtClean="0">
                <a:solidFill>
                  <a:srgbClr val="000000"/>
                </a:solidFill>
              </a:rPr>
              <a:t>Sales</a:t>
            </a:r>
            <a:r>
              <a:rPr lang="en-US" sz="1400" dirty="0" smtClean="0">
                <a:solidFill>
                  <a:srgbClr val="000000"/>
                </a:solidFill>
              </a:rPr>
              <a:t>.</a:t>
            </a:r>
          </a:p>
          <a:p>
            <a:pPr algn="just"/>
            <a:endParaRPr lang="en-US" sz="1400" dirty="0" smtClean="0">
              <a:solidFill>
                <a:srgbClr val="000000"/>
              </a:solidFill>
            </a:endParaRPr>
          </a:p>
          <a:p>
            <a:pPr algn="just"/>
            <a:r>
              <a:rPr lang="en-US" sz="1400" dirty="0">
                <a:solidFill>
                  <a:srgbClr val="000000"/>
                </a:solidFill>
              </a:rPr>
              <a:t>3</a:t>
            </a:r>
            <a:r>
              <a:rPr lang="en-US" sz="1400" dirty="0" smtClean="0">
                <a:solidFill>
                  <a:srgbClr val="000000"/>
                </a:solidFill>
              </a:rPr>
              <a:t>. Type </a:t>
            </a:r>
            <a:r>
              <a:rPr lang="en-US" sz="1400" b="1" dirty="0" smtClean="0">
                <a:solidFill>
                  <a:srgbClr val="000000"/>
                </a:solidFill>
              </a:rPr>
              <a:t>CALCULATE</a:t>
            </a:r>
            <a:r>
              <a:rPr lang="en-US" sz="1400" dirty="0" smtClean="0">
                <a:solidFill>
                  <a:srgbClr val="000000"/>
                </a:solidFill>
              </a:rPr>
              <a:t>, followed by an opening parenthesis. &gt; You’ll use the </a:t>
            </a:r>
            <a:r>
              <a:rPr lang="en-US" sz="1400" b="1" dirty="0" smtClean="0">
                <a:solidFill>
                  <a:srgbClr val="000000"/>
                </a:solidFill>
              </a:rPr>
              <a:t>CALCULATE</a:t>
            </a:r>
            <a:r>
              <a:rPr lang="en-US" sz="1400" dirty="0" smtClean="0">
                <a:solidFill>
                  <a:srgbClr val="000000"/>
                </a:solidFill>
              </a:rPr>
              <a:t> function to filter the amounts we want to sum by an argument we pass to the </a:t>
            </a:r>
            <a:r>
              <a:rPr lang="en-US" sz="1400" b="1" dirty="0" smtClean="0">
                <a:solidFill>
                  <a:srgbClr val="000000"/>
                </a:solidFill>
              </a:rPr>
              <a:t>CALCULATE</a:t>
            </a:r>
            <a:r>
              <a:rPr lang="en-US" sz="1400" dirty="0" smtClean="0">
                <a:solidFill>
                  <a:srgbClr val="000000"/>
                </a:solidFill>
              </a:rPr>
              <a:t> function. This is what’s referred to as nesting functions. The </a:t>
            </a:r>
            <a:r>
              <a:rPr lang="en-US" sz="1400" b="1" dirty="0" smtClean="0">
                <a:solidFill>
                  <a:srgbClr val="000000"/>
                </a:solidFill>
              </a:rPr>
              <a:t>CALCULATE</a:t>
            </a:r>
            <a:r>
              <a:rPr lang="en-US" sz="1400" dirty="0" smtClean="0">
                <a:solidFill>
                  <a:srgbClr val="000000"/>
                </a:solidFill>
              </a:rPr>
              <a:t> function has at least two arguments. The </a:t>
            </a:r>
            <a:r>
              <a:rPr lang="en-US" sz="1400" u="sng" dirty="0" smtClean="0">
                <a:solidFill>
                  <a:srgbClr val="000000"/>
                </a:solidFill>
              </a:rPr>
              <a:t>first</a:t>
            </a:r>
            <a:r>
              <a:rPr lang="en-US" sz="1400" dirty="0" smtClean="0">
                <a:solidFill>
                  <a:srgbClr val="000000"/>
                </a:solidFill>
              </a:rPr>
              <a:t> is the expression to be </a:t>
            </a:r>
            <a:r>
              <a:rPr lang="en-US" sz="1400" u="sng" dirty="0" smtClean="0">
                <a:solidFill>
                  <a:srgbClr val="000000"/>
                </a:solidFill>
              </a:rPr>
              <a:t>evaluated</a:t>
            </a:r>
            <a:r>
              <a:rPr lang="en-US" sz="1400" dirty="0" smtClean="0">
                <a:solidFill>
                  <a:srgbClr val="000000"/>
                </a:solidFill>
              </a:rPr>
              <a:t>, and </a:t>
            </a:r>
            <a:r>
              <a:rPr lang="en-US" sz="1400" u="sng" dirty="0" smtClean="0">
                <a:solidFill>
                  <a:srgbClr val="000000"/>
                </a:solidFill>
              </a:rPr>
              <a:t>second</a:t>
            </a:r>
            <a:r>
              <a:rPr lang="en-US" sz="1400" dirty="0" smtClean="0">
                <a:solidFill>
                  <a:srgbClr val="000000"/>
                </a:solidFill>
              </a:rPr>
              <a:t>, a </a:t>
            </a:r>
            <a:r>
              <a:rPr lang="en-US" sz="1400" u="sng" dirty="0" smtClean="0">
                <a:solidFill>
                  <a:srgbClr val="000000"/>
                </a:solidFill>
              </a:rPr>
              <a:t>filter</a:t>
            </a:r>
            <a:r>
              <a:rPr lang="en-US" sz="1400" dirty="0" smtClean="0">
                <a:solidFill>
                  <a:srgbClr val="000000"/>
                </a:solidFill>
              </a:rPr>
              <a:t>.</a:t>
            </a:r>
          </a:p>
          <a:p>
            <a:pPr algn="just"/>
            <a:endParaRPr lang="en-US" sz="1400" i="0" dirty="0">
              <a:solidFill>
                <a:srgbClr val="000000"/>
              </a:solidFill>
              <a:effectLst/>
            </a:endParaRPr>
          </a:p>
          <a:p>
            <a:r>
              <a:rPr lang="en-US" sz="1400" dirty="0" smtClean="0">
                <a:solidFill>
                  <a:srgbClr val="000000"/>
                </a:solidFill>
              </a:rPr>
              <a:t>4. For the first expression, </a:t>
            </a:r>
            <a:r>
              <a:rPr lang="en-US" sz="1400" dirty="0">
                <a:solidFill>
                  <a:srgbClr val="000000"/>
                </a:solidFill>
              </a:rPr>
              <a:t>type </a:t>
            </a:r>
            <a:r>
              <a:rPr lang="en-US" sz="1400" b="1" dirty="0">
                <a:solidFill>
                  <a:srgbClr val="000000"/>
                </a:solidFill>
              </a:rPr>
              <a:t>SUM</a:t>
            </a:r>
            <a:r>
              <a:rPr lang="en-US" sz="1400" dirty="0">
                <a:solidFill>
                  <a:srgbClr val="000000"/>
                </a:solidFill>
              </a:rPr>
              <a:t> followed by an opening parenthesis. </a:t>
            </a:r>
            <a:r>
              <a:rPr lang="en-US" sz="1400" dirty="0" smtClean="0">
                <a:solidFill>
                  <a:srgbClr val="000000"/>
                </a:solidFill>
              </a:rPr>
              <a:t>Within the parenthesis type </a:t>
            </a:r>
            <a:r>
              <a:rPr lang="en-US" sz="1400" dirty="0">
                <a:solidFill>
                  <a:srgbClr val="000000"/>
                </a:solidFill>
              </a:rPr>
              <a:t>a column name to </a:t>
            </a:r>
            <a:r>
              <a:rPr lang="en-US" sz="1400" dirty="0" smtClean="0">
                <a:solidFill>
                  <a:srgbClr val="000000"/>
                </a:solidFill>
              </a:rPr>
              <a:t>sum.</a:t>
            </a:r>
            <a:br>
              <a:rPr lang="en-US" sz="1400" dirty="0" smtClean="0">
                <a:solidFill>
                  <a:srgbClr val="000000"/>
                </a:solidFill>
              </a:rPr>
            </a:br>
            <a:r>
              <a:rPr lang="en-US" sz="1400" dirty="0" smtClean="0">
                <a:solidFill>
                  <a:srgbClr val="000000"/>
                </a:solidFill>
              </a:rPr>
              <a:t/>
            </a:r>
            <a:br>
              <a:rPr lang="en-US" sz="1400" dirty="0" smtClean="0">
                <a:solidFill>
                  <a:srgbClr val="000000"/>
                </a:solidFill>
              </a:rPr>
            </a:br>
            <a:r>
              <a:rPr lang="en-US" sz="1400" dirty="0" smtClean="0">
                <a:solidFill>
                  <a:srgbClr val="000000"/>
                </a:solidFill>
              </a:rPr>
              <a:t>5. The next part would be adding a </a:t>
            </a:r>
            <a:r>
              <a:rPr lang="en-US" sz="1400" i="1" dirty="0" smtClean="0">
                <a:solidFill>
                  <a:srgbClr val="000000"/>
                </a:solidFill>
              </a:rPr>
              <a:t>filter</a:t>
            </a:r>
            <a:r>
              <a:rPr lang="en-US" sz="1400" dirty="0" smtClean="0">
                <a:solidFill>
                  <a:srgbClr val="000000"/>
                </a:solidFill>
              </a:rPr>
              <a:t> used </a:t>
            </a:r>
            <a:r>
              <a:rPr lang="en-US" sz="1400" dirty="0">
                <a:solidFill>
                  <a:srgbClr val="000000"/>
                </a:solidFill>
              </a:rPr>
              <a:t>to filter the data we want to sum </a:t>
            </a:r>
            <a:r>
              <a:rPr lang="en-US" sz="1400" dirty="0" smtClean="0">
                <a:solidFill>
                  <a:srgbClr val="000000"/>
                </a:solidFill>
              </a:rPr>
              <a:t>up(first expression) or to specify which columns should be considered or ignored while performing the aggregation</a:t>
            </a:r>
            <a:r>
              <a:rPr lang="en-US" sz="1400" i="0" dirty="0" smtClean="0">
                <a:solidFill>
                  <a:srgbClr val="000000"/>
                </a:solidFill>
                <a:effectLst/>
              </a:rPr>
              <a:t>.</a:t>
            </a:r>
            <a:br>
              <a:rPr lang="en-US" sz="1400" i="0" dirty="0" smtClean="0">
                <a:solidFill>
                  <a:srgbClr val="000000"/>
                </a:solidFill>
                <a:effectLst/>
              </a:rPr>
            </a:br>
            <a:r>
              <a:rPr lang="en-US" sz="1400" i="0" dirty="0" smtClean="0">
                <a:solidFill>
                  <a:srgbClr val="000000"/>
                </a:solidFill>
                <a:effectLst/>
              </a:rPr>
              <a:t/>
            </a:r>
            <a:br>
              <a:rPr lang="en-US" sz="1400" i="0" dirty="0" smtClean="0">
                <a:solidFill>
                  <a:srgbClr val="000000"/>
                </a:solidFill>
                <a:effectLst/>
              </a:rPr>
            </a:br>
            <a:r>
              <a:rPr lang="en-US" sz="1400" b="1" i="0" dirty="0" smtClean="0">
                <a:solidFill>
                  <a:srgbClr val="000000"/>
                </a:solidFill>
                <a:effectLst/>
              </a:rPr>
              <a:t>Note</a:t>
            </a:r>
            <a:r>
              <a:rPr lang="en-US" sz="1400" b="1" dirty="0">
                <a:solidFill>
                  <a:srgbClr val="000000"/>
                </a:solidFill>
              </a:rPr>
              <a:t>: </a:t>
            </a:r>
            <a:r>
              <a:rPr lang="en-US" sz="1400" b="1" dirty="0" smtClean="0">
                <a:solidFill>
                  <a:srgbClr val="000000"/>
                </a:solidFill>
              </a:rPr>
              <a:t>C</a:t>
            </a:r>
            <a:r>
              <a:rPr lang="en-US" sz="1400" dirty="0" smtClean="0">
                <a:solidFill>
                  <a:srgbClr val="000000"/>
                </a:solidFill>
              </a:rPr>
              <a:t>ALCULATE function is </a:t>
            </a:r>
            <a:r>
              <a:rPr lang="en-US" sz="1400" dirty="0">
                <a:solidFill>
                  <a:srgbClr val="000000"/>
                </a:solidFill>
              </a:rPr>
              <a:t>one of the most powerful functions in </a:t>
            </a:r>
            <a:r>
              <a:rPr lang="en-US" sz="1400" dirty="0" smtClean="0">
                <a:solidFill>
                  <a:srgbClr val="000000"/>
                </a:solidFill>
              </a:rPr>
              <a:t>DAX. </a:t>
            </a:r>
            <a:r>
              <a:rPr lang="en-US" sz="1400" dirty="0">
                <a:solidFill>
                  <a:srgbClr val="000000"/>
                </a:solidFill>
              </a:rPr>
              <a:t>While </a:t>
            </a:r>
            <a:r>
              <a:rPr lang="en-US" sz="1400" dirty="0" smtClean="0">
                <a:solidFill>
                  <a:srgbClr val="000000"/>
                </a:solidFill>
              </a:rPr>
              <a:t>authoring </a:t>
            </a:r>
            <a:r>
              <a:rPr lang="en-US" sz="1400" dirty="0">
                <a:solidFill>
                  <a:srgbClr val="000000"/>
                </a:solidFill>
              </a:rPr>
              <a:t>models and </a:t>
            </a:r>
            <a:r>
              <a:rPr lang="en-US" sz="1400" dirty="0" smtClean="0">
                <a:solidFill>
                  <a:srgbClr val="000000"/>
                </a:solidFill>
              </a:rPr>
              <a:t>creating </a:t>
            </a:r>
            <a:r>
              <a:rPr lang="en-US" sz="1400" dirty="0">
                <a:solidFill>
                  <a:srgbClr val="000000"/>
                </a:solidFill>
              </a:rPr>
              <a:t>more complex formulas, you will likely use this function many times.</a:t>
            </a:r>
          </a:p>
        </p:txBody>
      </p:sp>
      <p:pic>
        <p:nvPicPr>
          <p:cNvPr id="6" name="Picture 5"/>
          <p:cNvPicPr>
            <a:picLocks noChangeAspect="1"/>
          </p:cNvPicPr>
          <p:nvPr/>
        </p:nvPicPr>
        <p:blipFill>
          <a:blip r:embed="rId2"/>
          <a:stretch>
            <a:fillRect/>
          </a:stretch>
        </p:blipFill>
        <p:spPr>
          <a:xfrm>
            <a:off x="8403889" y="937521"/>
            <a:ext cx="2434799" cy="4813945"/>
          </a:xfrm>
          <a:prstGeom prst="rect">
            <a:avLst/>
          </a:prstGeom>
        </p:spPr>
      </p:pic>
    </p:spTree>
    <p:extLst>
      <p:ext uri="{BB962C8B-B14F-4D97-AF65-F5344CB8AC3E}">
        <p14:creationId xmlns:p14="http://schemas.microsoft.com/office/powerpoint/2010/main" val="923481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a:t>
            </a:fld>
            <a:endParaRPr lang="en-US" dirty="0"/>
          </a:p>
        </p:txBody>
      </p:sp>
      <p:sp>
        <p:nvSpPr>
          <p:cNvPr id="3" name="Title 2"/>
          <p:cNvSpPr>
            <a:spLocks noGrp="1"/>
          </p:cNvSpPr>
          <p:nvPr>
            <p:ph type="title"/>
          </p:nvPr>
        </p:nvSpPr>
        <p:spPr/>
        <p:txBody>
          <a:bodyPr/>
          <a:lstStyle/>
          <a:p>
            <a:r>
              <a:rPr lang="en-US" dirty="0" smtClean="0"/>
              <a:t>Licensing</a:t>
            </a:r>
            <a:endParaRPr lang="en-US" dirty="0"/>
          </a:p>
        </p:txBody>
      </p:sp>
      <p:pic>
        <p:nvPicPr>
          <p:cNvPr id="4" name="Picture 3"/>
          <p:cNvPicPr>
            <a:picLocks noChangeAspect="1"/>
          </p:cNvPicPr>
          <p:nvPr/>
        </p:nvPicPr>
        <p:blipFill>
          <a:blip r:embed="rId2"/>
          <a:stretch>
            <a:fillRect/>
          </a:stretch>
        </p:blipFill>
        <p:spPr>
          <a:xfrm>
            <a:off x="427834" y="799733"/>
            <a:ext cx="11336332" cy="5258534"/>
          </a:xfrm>
          <a:prstGeom prst="rect">
            <a:avLst/>
          </a:prstGeom>
        </p:spPr>
      </p:pic>
    </p:spTree>
    <p:extLst>
      <p:ext uri="{BB962C8B-B14F-4D97-AF65-F5344CB8AC3E}">
        <p14:creationId xmlns:p14="http://schemas.microsoft.com/office/powerpoint/2010/main" val="9225221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73179" y="347019"/>
            <a:ext cx="8911687" cy="841619"/>
          </a:xfrm>
        </p:spPr>
        <p:txBody>
          <a:bodyPr/>
          <a:lstStyle/>
          <a:p>
            <a:r>
              <a:rPr lang="en-US" dirty="0" smtClean="0"/>
              <a:t>Measures </a:t>
            </a:r>
            <a:r>
              <a:rPr lang="en-US" dirty="0"/>
              <a:t>in Power BI Desktop</a:t>
            </a:r>
          </a:p>
        </p:txBody>
      </p:sp>
      <p:sp>
        <p:nvSpPr>
          <p:cNvPr id="6" name="Content Placeholder 2"/>
          <p:cNvSpPr txBox="1">
            <a:spLocks/>
          </p:cNvSpPr>
          <p:nvPr/>
        </p:nvSpPr>
        <p:spPr>
          <a:xfrm>
            <a:off x="774267" y="1188639"/>
            <a:ext cx="10956522" cy="868762"/>
          </a:xfrm>
          <a:prstGeom prst="rect">
            <a:avLst/>
          </a:prstGeom>
        </p:spPr>
        <p:txBody>
          <a:bodyPr>
            <a:noAutofit/>
          </a:bodyPr>
          <a:lstStyle>
            <a:lvl1pPr marL="351678" indent="-351678" algn="l" defTabSz="468904" rtl="0" eaLnBrk="1" latinLnBrk="0" hangingPunct="1">
              <a:spcBef>
                <a:spcPct val="20000"/>
              </a:spcBef>
              <a:buFont typeface="Arial"/>
              <a:buChar char="•"/>
              <a:defRPr sz="3282" kern="1200">
                <a:solidFill>
                  <a:schemeClr val="tx1"/>
                </a:solidFill>
                <a:latin typeface="+mn-lt"/>
                <a:ea typeface="+mn-ea"/>
                <a:cs typeface="+mn-cs"/>
              </a:defRPr>
            </a:lvl1pPr>
            <a:lvl2pPr marL="761970" indent="-293065" algn="l" defTabSz="468904" rtl="0" eaLnBrk="1" latinLnBrk="0" hangingPunct="1">
              <a:spcBef>
                <a:spcPct val="20000"/>
              </a:spcBef>
              <a:buFont typeface="Arial"/>
              <a:buChar char="–"/>
              <a:defRPr sz="2872" kern="1200">
                <a:solidFill>
                  <a:schemeClr val="tx1"/>
                </a:solidFill>
                <a:latin typeface="+mn-lt"/>
                <a:ea typeface="+mn-ea"/>
                <a:cs typeface="+mn-cs"/>
              </a:defRPr>
            </a:lvl2pPr>
            <a:lvl3pPr marL="1172261" indent="-234452" algn="l" defTabSz="468904" rtl="0" eaLnBrk="1" latinLnBrk="0" hangingPunct="1">
              <a:spcBef>
                <a:spcPct val="20000"/>
              </a:spcBef>
              <a:buFont typeface="Arial"/>
              <a:buChar char="•"/>
              <a:defRPr sz="2461" kern="1200">
                <a:solidFill>
                  <a:schemeClr val="tx1"/>
                </a:solidFill>
                <a:latin typeface="+mn-lt"/>
                <a:ea typeface="+mn-ea"/>
                <a:cs typeface="+mn-cs"/>
              </a:defRPr>
            </a:lvl3pPr>
            <a:lvl4pPr marL="1641165" indent="-234452" algn="l" defTabSz="468904" rtl="0" eaLnBrk="1" latinLnBrk="0" hangingPunct="1">
              <a:spcBef>
                <a:spcPct val="20000"/>
              </a:spcBef>
              <a:buFont typeface="Arial"/>
              <a:buChar char="–"/>
              <a:defRPr sz="2051" kern="1200">
                <a:solidFill>
                  <a:schemeClr val="tx1"/>
                </a:solidFill>
                <a:latin typeface="+mn-lt"/>
                <a:ea typeface="+mn-ea"/>
                <a:cs typeface="+mn-cs"/>
              </a:defRPr>
            </a:lvl4pPr>
            <a:lvl5pPr marL="2110069" indent="-234452" algn="l" defTabSz="468904" rtl="0" eaLnBrk="1" latinLnBrk="0" hangingPunct="1">
              <a:spcBef>
                <a:spcPct val="20000"/>
              </a:spcBef>
              <a:buFont typeface="Arial"/>
              <a:buChar char="»"/>
              <a:defRPr sz="2051" kern="1200">
                <a:solidFill>
                  <a:schemeClr val="tx1"/>
                </a:solidFill>
                <a:latin typeface="+mn-lt"/>
                <a:ea typeface="+mn-ea"/>
                <a:cs typeface="+mn-cs"/>
              </a:defRPr>
            </a:lvl5pPr>
            <a:lvl6pPr marL="2578974" indent="-234452" algn="l" defTabSz="468904" rtl="0" eaLnBrk="1" latinLnBrk="0" hangingPunct="1">
              <a:spcBef>
                <a:spcPct val="20000"/>
              </a:spcBef>
              <a:buFont typeface="Arial"/>
              <a:buChar char="•"/>
              <a:defRPr sz="2051" kern="1200">
                <a:solidFill>
                  <a:schemeClr val="tx1"/>
                </a:solidFill>
                <a:latin typeface="+mn-lt"/>
                <a:ea typeface="+mn-ea"/>
                <a:cs typeface="+mn-cs"/>
              </a:defRPr>
            </a:lvl6pPr>
            <a:lvl7pPr marL="3047878" indent="-234452" algn="l" defTabSz="468904" rtl="0" eaLnBrk="1" latinLnBrk="0" hangingPunct="1">
              <a:spcBef>
                <a:spcPct val="20000"/>
              </a:spcBef>
              <a:buFont typeface="Arial"/>
              <a:buChar char="•"/>
              <a:defRPr sz="2051" kern="1200">
                <a:solidFill>
                  <a:schemeClr val="tx1"/>
                </a:solidFill>
                <a:latin typeface="+mn-lt"/>
                <a:ea typeface="+mn-ea"/>
                <a:cs typeface="+mn-cs"/>
              </a:defRPr>
            </a:lvl7pPr>
            <a:lvl8pPr marL="3516782" indent="-234452" algn="l" defTabSz="468904" rtl="0" eaLnBrk="1" latinLnBrk="0" hangingPunct="1">
              <a:spcBef>
                <a:spcPct val="20000"/>
              </a:spcBef>
              <a:buFont typeface="Arial"/>
              <a:buChar char="•"/>
              <a:defRPr sz="2051" kern="1200">
                <a:solidFill>
                  <a:schemeClr val="tx1"/>
                </a:solidFill>
                <a:latin typeface="+mn-lt"/>
                <a:ea typeface="+mn-ea"/>
                <a:cs typeface="+mn-cs"/>
              </a:defRPr>
            </a:lvl8pPr>
            <a:lvl9pPr marL="3985687" indent="-234452" algn="l" defTabSz="468904" rtl="0" eaLnBrk="1" latinLnBrk="0" hangingPunct="1">
              <a:spcBef>
                <a:spcPct val="20000"/>
              </a:spcBef>
              <a:buFont typeface="Arial"/>
              <a:buChar char="•"/>
              <a:defRPr sz="2051" kern="1200">
                <a:solidFill>
                  <a:schemeClr val="tx1"/>
                </a:solidFill>
                <a:latin typeface="+mn-lt"/>
                <a:ea typeface="+mn-ea"/>
                <a:cs typeface="+mn-cs"/>
              </a:defRPr>
            </a:lvl9pPr>
          </a:lstStyle>
          <a:p>
            <a:pPr marL="0" indent="0" algn="just">
              <a:buNone/>
            </a:pPr>
            <a:r>
              <a:rPr lang="en-US" sz="1600" dirty="0">
                <a:solidFill>
                  <a:prstClr val="black"/>
                </a:solidFill>
                <a:cs typeface="Calibri" panose="020F0502020204030204" pitchFamily="34" charset="0"/>
              </a:rPr>
              <a:t>Measures are used in some of the most common data analysis; for example, sums, averages, minimum or maximum values, counts, or more advanced calculations you create yourself using a DAX formula. The calculated results of measures are always changing in response to </a:t>
            </a:r>
            <a:r>
              <a:rPr lang="en-US" sz="1600" dirty="0" smtClean="0">
                <a:solidFill>
                  <a:prstClr val="black"/>
                </a:solidFill>
                <a:cs typeface="Calibri" panose="020F0502020204030204" pitchFamily="34" charset="0"/>
              </a:rPr>
              <a:t>the interaction </a:t>
            </a:r>
            <a:r>
              <a:rPr lang="en-US" sz="1600" dirty="0">
                <a:solidFill>
                  <a:prstClr val="black"/>
                </a:solidFill>
                <a:cs typeface="Calibri" panose="020F0502020204030204" pitchFamily="34" charset="0"/>
              </a:rPr>
              <a:t>with </a:t>
            </a:r>
            <a:r>
              <a:rPr lang="en-US" sz="1600" dirty="0" smtClean="0">
                <a:solidFill>
                  <a:prstClr val="black"/>
                </a:solidFill>
                <a:cs typeface="Calibri" panose="020F0502020204030204" pitchFamily="34" charset="0"/>
              </a:rPr>
              <a:t>reports</a:t>
            </a:r>
            <a:r>
              <a:rPr lang="en-US" sz="1600" dirty="0">
                <a:solidFill>
                  <a:prstClr val="black"/>
                </a:solidFill>
                <a:cs typeface="Calibri" panose="020F0502020204030204" pitchFamily="34" charset="0"/>
              </a:rPr>
              <a:t>, allowing for fast and dynamic ad-hoc data exploration.</a:t>
            </a:r>
          </a:p>
        </p:txBody>
      </p:sp>
      <p:pic>
        <p:nvPicPr>
          <p:cNvPr id="2050" name="Picture 2" descr="https://dpspowerbi.blob.core.windows.net/powerbi-prod-media/powerbi.microsoft.com/en-us/documentation/articles/powerbi-desktop-measures/20160728073339/measuresinpbid_lastyearsa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185" y="2214990"/>
            <a:ext cx="5571744" cy="34316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89669" y="2365508"/>
            <a:ext cx="3935516" cy="1323439"/>
          </a:xfrm>
          <a:prstGeom prst="rect">
            <a:avLst/>
          </a:prstGeom>
        </p:spPr>
        <p:txBody>
          <a:bodyPr wrap="square">
            <a:spAutoFit/>
          </a:bodyPr>
          <a:lstStyle/>
          <a:p>
            <a:r>
              <a:rPr lang="en-US" sz="1600" dirty="0" smtClean="0">
                <a:solidFill>
                  <a:prstClr val="black"/>
                </a:solidFill>
                <a:cs typeface="Calibri" panose="020F0502020204030204" pitchFamily="34" charset="0"/>
              </a:rPr>
              <a:t>Let’s create a measure </a:t>
            </a:r>
            <a:r>
              <a:rPr lang="en-US" sz="1600" dirty="0">
                <a:solidFill>
                  <a:prstClr val="black"/>
                </a:solidFill>
                <a:cs typeface="Calibri" panose="020F0502020204030204" pitchFamily="34" charset="0"/>
              </a:rPr>
              <a:t>to calculate sales projections for the coming year, which will be based on last year’s sales multiplied by 1.06 to account for the expected 6 percent increase in business. </a:t>
            </a:r>
          </a:p>
        </p:txBody>
      </p:sp>
      <p:pic>
        <p:nvPicPr>
          <p:cNvPr id="8" name="Picture 7"/>
          <p:cNvPicPr>
            <a:picLocks noChangeAspect="1"/>
          </p:cNvPicPr>
          <p:nvPr/>
        </p:nvPicPr>
        <p:blipFill>
          <a:blip r:embed="rId3"/>
          <a:stretch>
            <a:fillRect/>
          </a:stretch>
        </p:blipFill>
        <p:spPr>
          <a:xfrm>
            <a:off x="2489668" y="3867577"/>
            <a:ext cx="3619500" cy="476250"/>
          </a:xfrm>
          <a:prstGeom prst="rect">
            <a:avLst/>
          </a:prstGeom>
        </p:spPr>
      </p:pic>
      <p:pic>
        <p:nvPicPr>
          <p:cNvPr id="2054" name="Picture 6" descr="https://dpspowerbi.blob.core.windows.net/powerbi-prod-media/powerbi.microsoft.com/en-us/documentation/articles/powerbi-desktop-measures/20160728073339/measuresinpbid_measinfieldlis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43" y="2214990"/>
            <a:ext cx="168592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7247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73179" y="347019"/>
            <a:ext cx="8911687" cy="841619"/>
          </a:xfrm>
        </p:spPr>
        <p:txBody>
          <a:bodyPr/>
          <a:lstStyle/>
          <a:p>
            <a:r>
              <a:rPr lang="en-US" dirty="0"/>
              <a:t>Calculated columns in Power BI Desktop</a:t>
            </a:r>
          </a:p>
        </p:txBody>
      </p:sp>
      <p:sp>
        <p:nvSpPr>
          <p:cNvPr id="6" name="Content Placeholder 2"/>
          <p:cNvSpPr txBox="1">
            <a:spLocks/>
          </p:cNvSpPr>
          <p:nvPr/>
        </p:nvSpPr>
        <p:spPr>
          <a:xfrm>
            <a:off x="774267" y="1188639"/>
            <a:ext cx="9345093" cy="1018890"/>
          </a:xfrm>
          <a:prstGeom prst="rect">
            <a:avLst/>
          </a:prstGeom>
        </p:spPr>
        <p:txBody>
          <a:bodyPr>
            <a:noAutofit/>
          </a:bodyPr>
          <a:lstStyle>
            <a:lvl1pPr marL="351678" indent="-351678" algn="l" defTabSz="468904" rtl="0" eaLnBrk="1" latinLnBrk="0" hangingPunct="1">
              <a:spcBef>
                <a:spcPct val="20000"/>
              </a:spcBef>
              <a:buFont typeface="Arial"/>
              <a:buChar char="•"/>
              <a:defRPr sz="3282" kern="1200">
                <a:solidFill>
                  <a:schemeClr val="tx1"/>
                </a:solidFill>
                <a:latin typeface="+mn-lt"/>
                <a:ea typeface="+mn-ea"/>
                <a:cs typeface="+mn-cs"/>
              </a:defRPr>
            </a:lvl1pPr>
            <a:lvl2pPr marL="761970" indent="-293065" algn="l" defTabSz="468904" rtl="0" eaLnBrk="1" latinLnBrk="0" hangingPunct="1">
              <a:spcBef>
                <a:spcPct val="20000"/>
              </a:spcBef>
              <a:buFont typeface="Arial"/>
              <a:buChar char="–"/>
              <a:defRPr sz="2872" kern="1200">
                <a:solidFill>
                  <a:schemeClr val="tx1"/>
                </a:solidFill>
                <a:latin typeface="+mn-lt"/>
                <a:ea typeface="+mn-ea"/>
                <a:cs typeface="+mn-cs"/>
              </a:defRPr>
            </a:lvl2pPr>
            <a:lvl3pPr marL="1172261" indent="-234452" algn="l" defTabSz="468904" rtl="0" eaLnBrk="1" latinLnBrk="0" hangingPunct="1">
              <a:spcBef>
                <a:spcPct val="20000"/>
              </a:spcBef>
              <a:buFont typeface="Arial"/>
              <a:buChar char="•"/>
              <a:defRPr sz="2461" kern="1200">
                <a:solidFill>
                  <a:schemeClr val="tx1"/>
                </a:solidFill>
                <a:latin typeface="+mn-lt"/>
                <a:ea typeface="+mn-ea"/>
                <a:cs typeface="+mn-cs"/>
              </a:defRPr>
            </a:lvl3pPr>
            <a:lvl4pPr marL="1641165" indent="-234452" algn="l" defTabSz="468904" rtl="0" eaLnBrk="1" latinLnBrk="0" hangingPunct="1">
              <a:spcBef>
                <a:spcPct val="20000"/>
              </a:spcBef>
              <a:buFont typeface="Arial"/>
              <a:buChar char="–"/>
              <a:defRPr sz="2051" kern="1200">
                <a:solidFill>
                  <a:schemeClr val="tx1"/>
                </a:solidFill>
                <a:latin typeface="+mn-lt"/>
                <a:ea typeface="+mn-ea"/>
                <a:cs typeface="+mn-cs"/>
              </a:defRPr>
            </a:lvl4pPr>
            <a:lvl5pPr marL="2110069" indent="-234452" algn="l" defTabSz="468904" rtl="0" eaLnBrk="1" latinLnBrk="0" hangingPunct="1">
              <a:spcBef>
                <a:spcPct val="20000"/>
              </a:spcBef>
              <a:buFont typeface="Arial"/>
              <a:buChar char="»"/>
              <a:defRPr sz="2051" kern="1200">
                <a:solidFill>
                  <a:schemeClr val="tx1"/>
                </a:solidFill>
                <a:latin typeface="+mn-lt"/>
                <a:ea typeface="+mn-ea"/>
                <a:cs typeface="+mn-cs"/>
              </a:defRPr>
            </a:lvl5pPr>
            <a:lvl6pPr marL="2578974" indent="-234452" algn="l" defTabSz="468904" rtl="0" eaLnBrk="1" latinLnBrk="0" hangingPunct="1">
              <a:spcBef>
                <a:spcPct val="20000"/>
              </a:spcBef>
              <a:buFont typeface="Arial"/>
              <a:buChar char="•"/>
              <a:defRPr sz="2051" kern="1200">
                <a:solidFill>
                  <a:schemeClr val="tx1"/>
                </a:solidFill>
                <a:latin typeface="+mn-lt"/>
                <a:ea typeface="+mn-ea"/>
                <a:cs typeface="+mn-cs"/>
              </a:defRPr>
            </a:lvl6pPr>
            <a:lvl7pPr marL="3047878" indent="-234452" algn="l" defTabSz="468904" rtl="0" eaLnBrk="1" latinLnBrk="0" hangingPunct="1">
              <a:spcBef>
                <a:spcPct val="20000"/>
              </a:spcBef>
              <a:buFont typeface="Arial"/>
              <a:buChar char="•"/>
              <a:defRPr sz="2051" kern="1200">
                <a:solidFill>
                  <a:schemeClr val="tx1"/>
                </a:solidFill>
                <a:latin typeface="+mn-lt"/>
                <a:ea typeface="+mn-ea"/>
                <a:cs typeface="+mn-cs"/>
              </a:defRPr>
            </a:lvl7pPr>
            <a:lvl8pPr marL="3516782" indent="-234452" algn="l" defTabSz="468904" rtl="0" eaLnBrk="1" latinLnBrk="0" hangingPunct="1">
              <a:spcBef>
                <a:spcPct val="20000"/>
              </a:spcBef>
              <a:buFont typeface="Arial"/>
              <a:buChar char="•"/>
              <a:defRPr sz="2051" kern="1200">
                <a:solidFill>
                  <a:schemeClr val="tx1"/>
                </a:solidFill>
                <a:latin typeface="+mn-lt"/>
                <a:ea typeface="+mn-ea"/>
                <a:cs typeface="+mn-cs"/>
              </a:defRPr>
            </a:lvl8pPr>
            <a:lvl9pPr marL="3985687" indent="-234452" algn="l" defTabSz="468904" rtl="0" eaLnBrk="1" latinLnBrk="0" hangingPunct="1">
              <a:spcBef>
                <a:spcPct val="20000"/>
              </a:spcBef>
              <a:buFont typeface="Arial"/>
              <a:buChar char="•"/>
              <a:defRPr sz="2051" kern="1200">
                <a:solidFill>
                  <a:schemeClr val="tx1"/>
                </a:solidFill>
                <a:latin typeface="+mn-lt"/>
                <a:ea typeface="+mn-ea"/>
                <a:cs typeface="+mn-cs"/>
              </a:defRPr>
            </a:lvl9pPr>
          </a:lstStyle>
          <a:p>
            <a:pPr marL="0" indent="0">
              <a:buNone/>
            </a:pPr>
            <a:r>
              <a:rPr lang="en-US" sz="1600" dirty="0">
                <a:solidFill>
                  <a:schemeClr val="tx2"/>
                </a:solidFill>
              </a:rPr>
              <a:t>With calculated columns, you can add new data to a table already in your model. But instead of querying and loading values into your new column from a data source, you create a </a:t>
            </a:r>
            <a:r>
              <a:rPr lang="en-US" sz="1600" dirty="0" smtClean="0">
                <a:solidFill>
                  <a:schemeClr val="tx2"/>
                </a:solidFill>
              </a:rPr>
              <a:t>DAX </a:t>
            </a:r>
            <a:r>
              <a:rPr lang="en-US" sz="1600" dirty="0">
                <a:solidFill>
                  <a:schemeClr val="tx2"/>
                </a:solidFill>
              </a:rPr>
              <a:t>formula that defines the column’s values</a:t>
            </a:r>
            <a:r>
              <a:rPr lang="en-US" sz="1600" dirty="0" smtClean="0">
                <a:solidFill>
                  <a:schemeClr val="tx2"/>
                </a:solidFill>
              </a:rPr>
              <a:t>.</a:t>
            </a:r>
          </a:p>
          <a:p>
            <a:pPr marL="0" indent="0">
              <a:buNone/>
            </a:pPr>
            <a:r>
              <a:rPr lang="en-US" sz="1600" dirty="0" smtClean="0">
                <a:solidFill>
                  <a:schemeClr val="tx2"/>
                </a:solidFill>
                <a:ea typeface="Cambria Math" panose="02040503050406030204" pitchFamily="18" charset="0"/>
              </a:rPr>
              <a:t/>
            </a:r>
            <a:br>
              <a:rPr lang="en-US" sz="1600" dirty="0" smtClean="0">
                <a:solidFill>
                  <a:schemeClr val="tx2"/>
                </a:solidFill>
                <a:ea typeface="Cambria Math" panose="02040503050406030204" pitchFamily="18" charset="0"/>
              </a:rPr>
            </a:br>
            <a:r>
              <a:rPr lang="en-US" sz="1600" dirty="0">
                <a:solidFill>
                  <a:prstClr val="black"/>
                </a:solidFill>
                <a:cs typeface="Calibri" panose="020F0502020204030204" pitchFamily="34" charset="0"/>
              </a:rPr>
              <a:t>This formula simply creates a new column named </a:t>
            </a:r>
            <a:r>
              <a:rPr lang="en-US" sz="1600" dirty="0" err="1">
                <a:solidFill>
                  <a:prstClr val="black"/>
                </a:solidFill>
                <a:cs typeface="Calibri" panose="020F0502020204030204" pitchFamily="34" charset="0"/>
              </a:rPr>
              <a:t>CityState</a:t>
            </a:r>
            <a:r>
              <a:rPr lang="en-US" sz="1600" dirty="0">
                <a:solidFill>
                  <a:prstClr val="black"/>
                </a:solidFill>
                <a:cs typeface="Calibri" panose="020F0502020204030204" pitchFamily="34" charset="0"/>
              </a:rPr>
              <a:t>, and for each row in the Geography table, it takes values from the City column, adds a comma and a space, and then concatenates values from the State column</a:t>
            </a:r>
            <a:r>
              <a:rPr lang="en-US" sz="1600" dirty="0" smtClean="0">
                <a:solidFill>
                  <a:prstClr val="black"/>
                </a:solidFill>
                <a:cs typeface="Calibri" panose="020F0502020204030204" pitchFamily="34" charset="0"/>
              </a:rPr>
              <a:t>.</a:t>
            </a:r>
          </a:p>
          <a:p>
            <a:pPr marL="0" indent="0">
              <a:buNone/>
            </a:pPr>
            <a:endParaRPr lang="en-US" sz="1600" dirty="0">
              <a:solidFill>
                <a:prstClr val="black"/>
              </a:solidFill>
              <a:cs typeface="Calibri" panose="020F0502020204030204" pitchFamily="34" charset="0"/>
            </a:endParaRPr>
          </a:p>
          <a:p>
            <a:pPr marL="0" indent="0">
              <a:buNone/>
            </a:pPr>
            <a:r>
              <a:rPr lang="en-US" sz="1600" b="1" dirty="0" smtClean="0">
                <a:solidFill>
                  <a:prstClr val="black"/>
                </a:solidFill>
                <a:cs typeface="Calibri" panose="020F0502020204030204" pitchFamily="34" charset="0"/>
              </a:rPr>
              <a:t>Note</a:t>
            </a:r>
            <a:r>
              <a:rPr lang="en-US" sz="1600" b="1" smtClean="0">
                <a:solidFill>
                  <a:prstClr val="black"/>
                </a:solidFill>
                <a:cs typeface="Calibri" panose="020F0502020204030204" pitchFamily="34" charset="0"/>
              </a:rPr>
              <a:t>:</a:t>
            </a:r>
            <a:r>
              <a:rPr lang="en-US" sz="1600" smtClean="0">
                <a:solidFill>
                  <a:prstClr val="black"/>
                </a:solidFill>
                <a:cs typeface="Calibri" panose="020F0502020204030204" pitchFamily="34" charset="0"/>
              </a:rPr>
              <a:t> The </a:t>
            </a:r>
            <a:r>
              <a:rPr lang="en-US" sz="1600" dirty="0" smtClean="0">
                <a:solidFill>
                  <a:prstClr val="black"/>
                </a:solidFill>
                <a:cs typeface="Calibri" panose="020F0502020204030204" pitchFamily="34" charset="0"/>
              </a:rPr>
              <a:t>value of a Calculated column is generally evaluated for each row entry, as opposed to a measure which is aggregated over all values in the column</a:t>
            </a:r>
            <a:endParaRPr lang="en-US" sz="1600" dirty="0">
              <a:solidFill>
                <a:prstClr val="black"/>
              </a:solidFill>
              <a:cs typeface="Calibri" panose="020F0502020204030204" pitchFamily="34" charset="0"/>
            </a:endParaRPr>
          </a:p>
          <a:p>
            <a:pPr marL="0" indent="0">
              <a:buNone/>
            </a:pPr>
            <a:endParaRPr lang="en-US" sz="1600" dirty="0">
              <a:solidFill>
                <a:schemeClr val="tx2"/>
              </a:solidFill>
              <a:ea typeface="Cambria Math" panose="02040503050406030204" pitchFamily="18" charset="0"/>
            </a:endParaRPr>
          </a:p>
        </p:txBody>
      </p:sp>
      <p:pic>
        <p:nvPicPr>
          <p:cNvPr id="1026" name="Picture 2" descr="https://dpspowerbi.blob.core.windows.net/powerbi-prod-media/powerbi.microsoft.com/en-us/documentation/articles/powerbi-desktop-calculated-columns/20160601040437/calccolinpbid_formu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673" y="4534135"/>
            <a:ext cx="4981575" cy="3048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pspowerbi.blob.core.windows.net/powerbi-prod-media/powerbi.microsoft.com/en-us/documentation/articles/powerbi-desktop-calculated-columns/20160601040437/calccolinpbid_citystatefie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1773" y="4017400"/>
            <a:ext cx="188595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dpspowerbi.blob.core.windows.net/powerbi-prod-media/powerbi.microsoft.com/en-us/documentation/articles/powerbi-desktop-calculated-columns/20160601040437/calccolinpbid_citystatema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198" y="3672412"/>
            <a:ext cx="3250030" cy="250002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6946504" y="4671614"/>
            <a:ext cx="1268624" cy="436834"/>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ttps://dpspowerbi.blob.core.windows.net/powerbi-prod-media/powerbi.microsoft.com/en-us/documentation/articles/powerbi-desktop-calculated-columns/20160601040437/calccolinpbid_field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19360" y="1041788"/>
            <a:ext cx="173355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dpspowerbi.blob.core.windows.net/powerbi-prod-media/powerbi.microsoft.com/en-us/documentation/articles/powerbi-desktop-calculated-columns/20160601040437/calccolinpbid_cityandstatefield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163" y="4226950"/>
            <a:ext cx="1885950" cy="1590675"/>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2209113" y="4917512"/>
            <a:ext cx="2822660" cy="328329"/>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9304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dpspowerbi.blob.core.windows.net/powerbi-prod-media/powerbi.microsoft.com/en-us/documentation/articles/powerbi-desktop-quickstart-learn-dax-basics/20160601040437/qsdax_1_syntax.png"/>
          <p:cNvPicPr>
            <a:picLocks noChangeAspect="1" noChangeArrowheads="1"/>
          </p:cNvPicPr>
          <p:nvPr/>
        </p:nvPicPr>
        <p:blipFill rotWithShape="1">
          <a:blip r:embed="rId2">
            <a:extLst>
              <a:ext uri="{28A0092B-C50C-407E-A947-70E740481C1C}">
                <a14:useLocalDpi xmlns:a14="http://schemas.microsoft.com/office/drawing/2010/main" val="0"/>
              </a:ext>
            </a:extLst>
          </a:blip>
          <a:srcRect l="924" t="3698" r="1212" b="4092"/>
          <a:stretch/>
        </p:blipFill>
        <p:spPr bwMode="auto">
          <a:xfrm>
            <a:off x="5922507" y="1730596"/>
            <a:ext cx="5949696" cy="14752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32AB80A-78BA-6B42-BA0D-B44ACF890F5A}" type="slidenum">
              <a:rPr lang="en-US" smtClean="0"/>
              <a:t>72</a:t>
            </a:fld>
            <a:endParaRPr lang="en-US" dirty="0"/>
          </a:p>
        </p:txBody>
      </p:sp>
      <p:sp>
        <p:nvSpPr>
          <p:cNvPr id="3" name="Title 2"/>
          <p:cNvSpPr>
            <a:spLocks noGrp="1"/>
          </p:cNvSpPr>
          <p:nvPr>
            <p:ph type="title"/>
          </p:nvPr>
        </p:nvSpPr>
        <p:spPr/>
        <p:txBody>
          <a:bodyPr/>
          <a:lstStyle/>
          <a:p>
            <a:r>
              <a:rPr lang="en-US" dirty="0" smtClean="0"/>
              <a:t>DAX fundamental </a:t>
            </a:r>
            <a:r>
              <a:rPr lang="en-US" dirty="0"/>
              <a:t>concepts: Syntax , Functions, and Context.</a:t>
            </a:r>
            <a:br>
              <a:rPr lang="en-US" dirty="0"/>
            </a:br>
            <a:endParaRPr lang="en-US" dirty="0"/>
          </a:p>
        </p:txBody>
      </p:sp>
      <p:sp>
        <p:nvSpPr>
          <p:cNvPr id="5" name="Rectangle 4"/>
          <p:cNvSpPr/>
          <p:nvPr/>
        </p:nvSpPr>
        <p:spPr>
          <a:xfrm>
            <a:off x="405823" y="937522"/>
            <a:ext cx="11286649" cy="830997"/>
          </a:xfrm>
          <a:prstGeom prst="rect">
            <a:avLst/>
          </a:prstGeom>
        </p:spPr>
        <p:txBody>
          <a:bodyPr wrap="square">
            <a:spAutoFit/>
          </a:bodyPr>
          <a:lstStyle/>
          <a:p>
            <a:r>
              <a:rPr lang="en-US" sz="1600" b="1" dirty="0">
                <a:solidFill>
                  <a:srgbClr val="000000"/>
                </a:solidFill>
              </a:rPr>
              <a:t>Syntax</a:t>
            </a:r>
          </a:p>
          <a:p>
            <a:r>
              <a:rPr lang="en-US" sz="1600" dirty="0" smtClean="0">
                <a:solidFill>
                  <a:srgbClr val="000000"/>
                </a:solidFill>
              </a:rPr>
              <a:t>Let’s take </a:t>
            </a:r>
            <a:r>
              <a:rPr lang="en-US" sz="1600" dirty="0">
                <a:solidFill>
                  <a:srgbClr val="000000"/>
                </a:solidFill>
              </a:rPr>
              <a:t>a look at DAX formula syntax. Syntax includes the various elements that make up a formula, or more simply, how the formula is written. For example, let’s look at a simple DAX formula for a measure.</a:t>
            </a:r>
            <a:endParaRPr lang="en-US" sz="1600" b="0" i="0" dirty="0">
              <a:solidFill>
                <a:srgbClr val="000000"/>
              </a:solidFill>
              <a:effectLst/>
            </a:endParaRPr>
          </a:p>
        </p:txBody>
      </p:sp>
      <p:sp>
        <p:nvSpPr>
          <p:cNvPr id="6" name="Rectangle 5"/>
          <p:cNvSpPr/>
          <p:nvPr/>
        </p:nvSpPr>
        <p:spPr>
          <a:xfrm>
            <a:off x="412332" y="1965649"/>
            <a:ext cx="6802660" cy="3754874"/>
          </a:xfrm>
          <a:prstGeom prst="rect">
            <a:avLst/>
          </a:prstGeom>
        </p:spPr>
        <p:txBody>
          <a:bodyPr wrap="square">
            <a:spAutoFit/>
          </a:bodyPr>
          <a:lstStyle/>
          <a:p>
            <a:r>
              <a:rPr lang="en-US" sz="1400" dirty="0">
                <a:solidFill>
                  <a:srgbClr val="000000"/>
                </a:solidFill>
              </a:rPr>
              <a:t>This formula includes the following syntax elements</a:t>
            </a:r>
            <a:r>
              <a:rPr lang="en-US" sz="1400" dirty="0" smtClean="0">
                <a:solidFill>
                  <a:srgbClr val="000000"/>
                </a:solidFill>
              </a:rPr>
              <a:t>:</a:t>
            </a:r>
          </a:p>
          <a:p>
            <a:endParaRPr lang="en-US" sz="1400" dirty="0">
              <a:solidFill>
                <a:srgbClr val="000000"/>
              </a:solidFill>
            </a:endParaRPr>
          </a:p>
          <a:p>
            <a:r>
              <a:rPr lang="en-US" sz="1400" b="1" dirty="0">
                <a:solidFill>
                  <a:srgbClr val="000000"/>
                </a:solidFill>
              </a:rPr>
              <a:t>A.</a:t>
            </a:r>
            <a:r>
              <a:rPr lang="en-US" sz="1400" dirty="0">
                <a:solidFill>
                  <a:srgbClr val="000000"/>
                </a:solidFill>
              </a:rPr>
              <a:t> The measure name </a:t>
            </a:r>
            <a:r>
              <a:rPr lang="en-US" sz="1400" b="1" dirty="0">
                <a:solidFill>
                  <a:srgbClr val="000000"/>
                </a:solidFill>
              </a:rPr>
              <a:t>Total Sales</a:t>
            </a:r>
            <a:r>
              <a:rPr lang="en-US" sz="1400" dirty="0" smtClean="0">
                <a:solidFill>
                  <a:srgbClr val="000000"/>
                </a:solidFill>
              </a:rPr>
              <a:t>.</a:t>
            </a:r>
          </a:p>
          <a:p>
            <a:endParaRPr lang="en-US" sz="1400" dirty="0">
              <a:solidFill>
                <a:srgbClr val="000000"/>
              </a:solidFill>
            </a:endParaRPr>
          </a:p>
          <a:p>
            <a:r>
              <a:rPr lang="en-US" sz="1400" b="1" dirty="0">
                <a:solidFill>
                  <a:srgbClr val="000000"/>
                </a:solidFill>
              </a:rPr>
              <a:t>B.</a:t>
            </a:r>
            <a:r>
              <a:rPr lang="en-US" sz="1400" dirty="0">
                <a:solidFill>
                  <a:srgbClr val="000000"/>
                </a:solidFill>
              </a:rPr>
              <a:t> The equals sign operator (</a:t>
            </a:r>
            <a:r>
              <a:rPr lang="en-US" sz="1400" b="1" dirty="0">
                <a:solidFill>
                  <a:srgbClr val="000000"/>
                </a:solidFill>
              </a:rPr>
              <a:t>=</a:t>
            </a:r>
            <a:r>
              <a:rPr lang="en-US" sz="1400" dirty="0">
                <a:solidFill>
                  <a:srgbClr val="000000"/>
                </a:solidFill>
              </a:rPr>
              <a:t>) indicates the beginning of the </a:t>
            </a:r>
            <a:r>
              <a:rPr lang="en-US" sz="1400" dirty="0" smtClean="0">
                <a:solidFill>
                  <a:srgbClr val="000000"/>
                </a:solidFill>
              </a:rPr>
              <a:t>formula</a:t>
            </a:r>
            <a:r>
              <a:rPr lang="en-US" sz="1400" dirty="0">
                <a:solidFill>
                  <a:srgbClr val="000000"/>
                </a:solidFill>
              </a:rPr>
              <a:t>. </a:t>
            </a:r>
            <a:r>
              <a:rPr lang="en-US" sz="1400" dirty="0" smtClean="0">
                <a:solidFill>
                  <a:srgbClr val="000000"/>
                </a:solidFill>
              </a:rPr>
              <a:t>When </a:t>
            </a:r>
            <a:r>
              <a:rPr lang="en-US" sz="1400" dirty="0">
                <a:solidFill>
                  <a:srgbClr val="000000"/>
                </a:solidFill>
              </a:rPr>
              <a:t>calculated, it will return a result</a:t>
            </a:r>
            <a:r>
              <a:rPr lang="en-US" sz="1400" dirty="0" smtClean="0">
                <a:solidFill>
                  <a:srgbClr val="000000"/>
                </a:solidFill>
              </a:rPr>
              <a:t>.</a:t>
            </a:r>
          </a:p>
          <a:p>
            <a:endParaRPr lang="en-US" sz="1400" dirty="0">
              <a:solidFill>
                <a:srgbClr val="000000"/>
              </a:solidFill>
            </a:endParaRPr>
          </a:p>
          <a:p>
            <a:r>
              <a:rPr lang="en-US" sz="1400" b="1" dirty="0">
                <a:solidFill>
                  <a:srgbClr val="000000"/>
                </a:solidFill>
              </a:rPr>
              <a:t>C.</a:t>
            </a:r>
            <a:r>
              <a:rPr lang="en-US" sz="1400" dirty="0">
                <a:solidFill>
                  <a:srgbClr val="000000"/>
                </a:solidFill>
              </a:rPr>
              <a:t> The DAX function </a:t>
            </a:r>
            <a:r>
              <a:rPr lang="en-US" sz="1400" b="1" dirty="0">
                <a:solidFill>
                  <a:srgbClr val="000000"/>
                </a:solidFill>
              </a:rPr>
              <a:t>SUM</a:t>
            </a:r>
            <a:r>
              <a:rPr lang="en-US" sz="1400" dirty="0">
                <a:solidFill>
                  <a:srgbClr val="000000"/>
                </a:solidFill>
              </a:rPr>
              <a:t> adds up all of the numbers in the </a:t>
            </a:r>
            <a:r>
              <a:rPr lang="en-US" sz="1400" b="1" dirty="0" smtClean="0">
                <a:solidFill>
                  <a:srgbClr val="000000"/>
                </a:solidFill>
              </a:rPr>
              <a:t>Sales[</a:t>
            </a:r>
            <a:r>
              <a:rPr lang="en-US" sz="1400" b="1" dirty="0" err="1" smtClean="0">
                <a:solidFill>
                  <a:srgbClr val="000000"/>
                </a:solidFill>
              </a:rPr>
              <a:t>SalesAmount</a:t>
            </a:r>
            <a:r>
              <a:rPr lang="en-US" sz="1400" b="1" dirty="0" smtClean="0">
                <a:solidFill>
                  <a:srgbClr val="000000"/>
                </a:solidFill>
              </a:rPr>
              <a:t>]</a:t>
            </a:r>
            <a:r>
              <a:rPr lang="en-US" sz="1400" dirty="0">
                <a:solidFill>
                  <a:srgbClr val="000000"/>
                </a:solidFill>
              </a:rPr>
              <a:t> column. You’ll learn more about functions later</a:t>
            </a:r>
            <a:r>
              <a:rPr lang="en-US" sz="1400" dirty="0" smtClean="0">
                <a:solidFill>
                  <a:srgbClr val="000000"/>
                </a:solidFill>
              </a:rPr>
              <a:t>.</a:t>
            </a:r>
          </a:p>
          <a:p>
            <a:endParaRPr lang="en-US" sz="1400" dirty="0">
              <a:solidFill>
                <a:srgbClr val="000000"/>
              </a:solidFill>
            </a:endParaRPr>
          </a:p>
          <a:p>
            <a:r>
              <a:rPr lang="en-US" sz="1400" b="1" dirty="0">
                <a:solidFill>
                  <a:srgbClr val="000000"/>
                </a:solidFill>
              </a:rPr>
              <a:t>D.</a:t>
            </a:r>
            <a:r>
              <a:rPr lang="en-US" sz="1400" dirty="0">
                <a:solidFill>
                  <a:srgbClr val="000000"/>
                </a:solidFill>
              </a:rPr>
              <a:t> </a:t>
            </a:r>
            <a:r>
              <a:rPr lang="en-US" sz="1400" dirty="0" smtClean="0">
                <a:solidFill>
                  <a:srgbClr val="000000"/>
                </a:solidFill>
              </a:rPr>
              <a:t>Parenthesis </a:t>
            </a:r>
            <a:r>
              <a:rPr lang="en-US" sz="1400" b="1" dirty="0" smtClean="0">
                <a:solidFill>
                  <a:srgbClr val="000000"/>
                </a:solidFill>
              </a:rPr>
              <a:t>()</a:t>
            </a:r>
            <a:r>
              <a:rPr lang="en-US" sz="1400" dirty="0" smtClean="0">
                <a:solidFill>
                  <a:srgbClr val="000000"/>
                </a:solidFill>
              </a:rPr>
              <a:t> surround an expression containing one or more arguments. Most functions require at least one argument. An argument passes a value to a function.</a:t>
            </a:r>
          </a:p>
          <a:p>
            <a:endParaRPr lang="en-US" sz="1400" dirty="0">
              <a:solidFill>
                <a:srgbClr val="000000"/>
              </a:solidFill>
            </a:endParaRPr>
          </a:p>
          <a:p>
            <a:r>
              <a:rPr lang="en-US" sz="1400" b="1" dirty="0">
                <a:solidFill>
                  <a:srgbClr val="000000"/>
                </a:solidFill>
              </a:rPr>
              <a:t>E.</a:t>
            </a:r>
            <a:r>
              <a:rPr lang="en-US" sz="1400" dirty="0">
                <a:solidFill>
                  <a:srgbClr val="000000"/>
                </a:solidFill>
              </a:rPr>
              <a:t> The referenced table </a:t>
            </a:r>
            <a:r>
              <a:rPr lang="en-US" sz="1400" b="1" dirty="0" smtClean="0">
                <a:solidFill>
                  <a:srgbClr val="000000"/>
                </a:solidFill>
              </a:rPr>
              <a:t>Sales</a:t>
            </a:r>
            <a:r>
              <a:rPr lang="en-US" sz="1400" dirty="0" smtClean="0">
                <a:solidFill>
                  <a:srgbClr val="000000"/>
                </a:solidFill>
              </a:rPr>
              <a:t>.</a:t>
            </a:r>
          </a:p>
          <a:p>
            <a:endParaRPr lang="en-US" sz="1400" dirty="0">
              <a:solidFill>
                <a:srgbClr val="000000"/>
              </a:solidFill>
            </a:endParaRPr>
          </a:p>
          <a:p>
            <a:r>
              <a:rPr lang="en-US" sz="1400" b="1" dirty="0">
                <a:solidFill>
                  <a:srgbClr val="000000"/>
                </a:solidFill>
              </a:rPr>
              <a:t>F.</a:t>
            </a:r>
            <a:r>
              <a:rPr lang="en-US" sz="1400" dirty="0">
                <a:solidFill>
                  <a:srgbClr val="000000"/>
                </a:solidFill>
              </a:rPr>
              <a:t> The referenced column </a:t>
            </a:r>
            <a:r>
              <a:rPr lang="en-US" sz="1400" b="1" dirty="0">
                <a:solidFill>
                  <a:srgbClr val="000000"/>
                </a:solidFill>
              </a:rPr>
              <a:t>[</a:t>
            </a:r>
            <a:r>
              <a:rPr lang="en-US" sz="1400" b="1" dirty="0" err="1">
                <a:solidFill>
                  <a:srgbClr val="000000"/>
                </a:solidFill>
              </a:rPr>
              <a:t>SalesAmount</a:t>
            </a:r>
            <a:r>
              <a:rPr lang="en-US" sz="1400" b="1" dirty="0">
                <a:solidFill>
                  <a:srgbClr val="000000"/>
                </a:solidFill>
              </a:rPr>
              <a:t>]</a:t>
            </a:r>
            <a:r>
              <a:rPr lang="en-US" sz="1400" dirty="0">
                <a:solidFill>
                  <a:srgbClr val="000000"/>
                </a:solidFill>
              </a:rPr>
              <a:t> in the </a:t>
            </a:r>
            <a:r>
              <a:rPr lang="en-US" sz="1400" dirty="0" smtClean="0">
                <a:solidFill>
                  <a:srgbClr val="000000"/>
                </a:solidFill>
              </a:rPr>
              <a:t>Sales </a:t>
            </a:r>
            <a:r>
              <a:rPr lang="en-US" sz="1400" dirty="0">
                <a:solidFill>
                  <a:srgbClr val="000000"/>
                </a:solidFill>
              </a:rPr>
              <a:t>table. With this argument, the SUM function knows on which column to aggregate a SUM.</a:t>
            </a:r>
            <a:endParaRPr lang="en-US" sz="1400" b="0" i="0" dirty="0">
              <a:solidFill>
                <a:srgbClr val="000000"/>
              </a:solidFill>
              <a:effectLst/>
            </a:endParaRPr>
          </a:p>
        </p:txBody>
      </p:sp>
      <p:sp>
        <p:nvSpPr>
          <p:cNvPr id="7" name="Rectangle 6"/>
          <p:cNvSpPr/>
          <p:nvPr/>
        </p:nvSpPr>
        <p:spPr>
          <a:xfrm>
            <a:off x="7684182" y="3205828"/>
            <a:ext cx="4324937" cy="1569660"/>
          </a:xfrm>
          <a:prstGeom prst="rect">
            <a:avLst/>
          </a:prstGeom>
        </p:spPr>
        <p:txBody>
          <a:bodyPr wrap="square">
            <a:spAutoFit/>
          </a:bodyPr>
          <a:lstStyle/>
          <a:p>
            <a:r>
              <a:rPr lang="en-US" sz="1600" dirty="0" smtClean="0">
                <a:solidFill>
                  <a:srgbClr val="000000"/>
                </a:solidFill>
              </a:rPr>
              <a:t>We just introduced </a:t>
            </a:r>
            <a:r>
              <a:rPr lang="en-US" sz="1600" dirty="0">
                <a:solidFill>
                  <a:srgbClr val="000000"/>
                </a:solidFill>
              </a:rPr>
              <a:t>a function</a:t>
            </a:r>
            <a:r>
              <a:rPr lang="en-US" sz="1600" dirty="0" smtClean="0">
                <a:solidFill>
                  <a:srgbClr val="000000"/>
                </a:solidFill>
              </a:rPr>
              <a:t>, </a:t>
            </a:r>
            <a:r>
              <a:rPr lang="en-US" sz="1600" dirty="0" smtClean="0">
                <a:solidFill>
                  <a:srgbClr val="967100"/>
                </a:solidFill>
                <a:hlinkClick r:id="rId3"/>
              </a:rPr>
              <a:t>SUM</a:t>
            </a:r>
            <a:r>
              <a:rPr lang="en-US" sz="1600" dirty="0">
                <a:solidFill>
                  <a:srgbClr val="000000"/>
                </a:solidFill>
              </a:rPr>
              <a:t>. Functions are pre-written formulas that make it easier to do complex calculations and manipulations with numbers, dates, time, text, and more. You will learn more about functions later.</a:t>
            </a:r>
            <a:endParaRPr lang="en-US" sz="1600" dirty="0"/>
          </a:p>
        </p:txBody>
      </p:sp>
    </p:spTree>
    <p:extLst>
      <p:ext uri="{BB962C8B-B14F-4D97-AF65-F5344CB8AC3E}">
        <p14:creationId xmlns:p14="http://schemas.microsoft.com/office/powerpoint/2010/main" val="40949750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956" t="9289" r="54011" b="46875"/>
          <a:stretch/>
        </p:blipFill>
        <p:spPr>
          <a:xfrm>
            <a:off x="6616771" y="576222"/>
            <a:ext cx="4971341" cy="2847122"/>
          </a:xfrm>
          <a:prstGeom prst="rect">
            <a:avLst/>
          </a:prstGeom>
        </p:spPr>
      </p:pic>
      <p:sp>
        <p:nvSpPr>
          <p:cNvPr id="2" name="Title 1"/>
          <p:cNvSpPr>
            <a:spLocks noGrp="1"/>
          </p:cNvSpPr>
          <p:nvPr>
            <p:ph type="title"/>
          </p:nvPr>
        </p:nvSpPr>
        <p:spPr/>
        <p:txBody>
          <a:bodyPr/>
          <a:lstStyle/>
          <a:p>
            <a:r>
              <a:rPr lang="en-US" dirty="0"/>
              <a:t>Data Analysis Expressions(DAX)</a:t>
            </a:r>
            <a:br>
              <a:rPr lang="en-US" dirty="0"/>
            </a:br>
            <a:endParaRPr lang="en-US" dirty="0"/>
          </a:p>
        </p:txBody>
      </p:sp>
      <p:sp>
        <p:nvSpPr>
          <p:cNvPr id="5" name="Rectangle 4"/>
          <p:cNvSpPr/>
          <p:nvPr/>
        </p:nvSpPr>
        <p:spPr>
          <a:xfrm>
            <a:off x="405824" y="937522"/>
            <a:ext cx="7458016" cy="4616648"/>
          </a:xfrm>
          <a:prstGeom prst="rect">
            <a:avLst/>
          </a:prstGeom>
        </p:spPr>
        <p:txBody>
          <a:bodyPr wrap="square">
            <a:spAutoFit/>
          </a:bodyPr>
          <a:lstStyle/>
          <a:p>
            <a:pPr algn="just"/>
            <a:r>
              <a:rPr lang="en-US" sz="1400" b="1" dirty="0">
                <a:solidFill>
                  <a:srgbClr val="000000"/>
                </a:solidFill>
              </a:rPr>
              <a:t>Task: Create a measure </a:t>
            </a:r>
            <a:r>
              <a:rPr lang="en-US" sz="1400" b="1" dirty="0" smtClean="0">
                <a:solidFill>
                  <a:srgbClr val="000000"/>
                </a:solidFill>
              </a:rPr>
              <a:t>formula</a:t>
            </a:r>
          </a:p>
          <a:p>
            <a:pPr algn="just"/>
            <a:endParaRPr lang="en-US" sz="1400" b="1" dirty="0">
              <a:solidFill>
                <a:srgbClr val="000000"/>
              </a:solidFill>
            </a:endParaRPr>
          </a:p>
          <a:p>
            <a:pPr algn="just"/>
            <a:r>
              <a:rPr lang="en-US" sz="1400" dirty="0">
                <a:solidFill>
                  <a:srgbClr val="000000"/>
                </a:solidFill>
              </a:rPr>
              <a:t>6</a:t>
            </a:r>
            <a:r>
              <a:rPr lang="en-US" sz="1400" dirty="0" smtClean="0">
                <a:solidFill>
                  <a:srgbClr val="000000"/>
                </a:solidFill>
              </a:rPr>
              <a:t>.</a:t>
            </a:r>
            <a:r>
              <a:rPr lang="en-US" sz="1400" dirty="0">
                <a:solidFill>
                  <a:srgbClr val="000000"/>
                </a:solidFill>
              </a:rPr>
              <a:t> </a:t>
            </a:r>
            <a:r>
              <a:rPr lang="en-US" sz="1400" dirty="0" smtClean="0">
                <a:solidFill>
                  <a:srgbClr val="000000"/>
                </a:solidFill>
              </a:rPr>
              <a:t>Between </a:t>
            </a:r>
            <a:r>
              <a:rPr lang="en-US" sz="1400" dirty="0">
                <a:solidFill>
                  <a:srgbClr val="000000"/>
                </a:solidFill>
              </a:rPr>
              <a:t>the parenthesis </a:t>
            </a:r>
            <a:r>
              <a:rPr lang="en-US" sz="1400" b="1" dirty="0">
                <a:solidFill>
                  <a:srgbClr val="000000"/>
                </a:solidFill>
              </a:rPr>
              <a:t>()</a:t>
            </a:r>
            <a:r>
              <a:rPr lang="en-US" sz="1400" dirty="0">
                <a:solidFill>
                  <a:srgbClr val="000000"/>
                </a:solidFill>
              </a:rPr>
              <a:t> for the </a:t>
            </a:r>
            <a:r>
              <a:rPr lang="en-US" sz="1400" b="1" dirty="0" smtClean="0">
                <a:solidFill>
                  <a:srgbClr val="000000"/>
                </a:solidFill>
              </a:rPr>
              <a:t>CALCULATE</a:t>
            </a:r>
            <a:r>
              <a:rPr lang="en-US" sz="1400" dirty="0">
                <a:solidFill>
                  <a:srgbClr val="000000"/>
                </a:solidFill>
              </a:rPr>
              <a:t> function, </a:t>
            </a:r>
            <a:r>
              <a:rPr lang="en-US" sz="1400" dirty="0" smtClean="0">
                <a:solidFill>
                  <a:srgbClr val="000000"/>
                </a:solidFill>
              </a:rPr>
              <a:t>type</a:t>
            </a:r>
          </a:p>
          <a:p>
            <a:pPr algn="just"/>
            <a:r>
              <a:rPr lang="en-US" sz="1400" dirty="0">
                <a:solidFill>
                  <a:srgbClr val="000000"/>
                </a:solidFill>
              </a:rPr>
              <a:t> </a:t>
            </a:r>
            <a:r>
              <a:rPr lang="en-US" sz="1400" b="1" dirty="0">
                <a:solidFill>
                  <a:srgbClr val="000000"/>
                </a:solidFill>
              </a:rPr>
              <a:t>Sales[</a:t>
            </a:r>
            <a:r>
              <a:rPr lang="en-US" sz="1400" b="1" dirty="0" err="1">
                <a:solidFill>
                  <a:srgbClr val="000000"/>
                </a:solidFill>
              </a:rPr>
              <a:t>SalesAmount</a:t>
            </a:r>
            <a:r>
              <a:rPr lang="en-US" sz="1400" dirty="0">
                <a:solidFill>
                  <a:srgbClr val="000000"/>
                </a:solidFill>
              </a:rPr>
              <a:t>]. This is the first expression argument for our </a:t>
            </a:r>
            <a:endParaRPr lang="en-US" sz="1400" dirty="0" smtClean="0">
              <a:solidFill>
                <a:srgbClr val="000000"/>
              </a:solidFill>
            </a:endParaRPr>
          </a:p>
          <a:p>
            <a:pPr algn="just"/>
            <a:r>
              <a:rPr lang="en-US" sz="1400" b="1" dirty="0" smtClean="0">
                <a:solidFill>
                  <a:srgbClr val="000000"/>
                </a:solidFill>
              </a:rPr>
              <a:t>CALCULATE</a:t>
            </a:r>
            <a:r>
              <a:rPr lang="en-US" sz="1400" dirty="0" smtClean="0">
                <a:solidFill>
                  <a:srgbClr val="000000"/>
                </a:solidFill>
              </a:rPr>
              <a:t> </a:t>
            </a:r>
            <a:r>
              <a:rPr lang="en-US" sz="1400" dirty="0">
                <a:solidFill>
                  <a:srgbClr val="000000"/>
                </a:solidFill>
              </a:rPr>
              <a:t>function</a:t>
            </a:r>
            <a:r>
              <a:rPr lang="en-US" sz="1400" dirty="0" smtClean="0">
                <a:solidFill>
                  <a:srgbClr val="000000"/>
                </a:solidFill>
              </a:rPr>
              <a:t>.</a:t>
            </a:r>
          </a:p>
          <a:p>
            <a:pPr algn="just"/>
            <a:endParaRPr lang="en-US" sz="1400" dirty="0">
              <a:solidFill>
                <a:srgbClr val="000000"/>
              </a:solidFill>
            </a:endParaRPr>
          </a:p>
          <a:p>
            <a:pPr algn="just"/>
            <a:r>
              <a:rPr lang="en-US" sz="1400" dirty="0" smtClean="0">
                <a:solidFill>
                  <a:srgbClr val="000000"/>
                </a:solidFill>
              </a:rPr>
              <a:t>7.</a:t>
            </a:r>
            <a:r>
              <a:rPr lang="en-US" sz="1400" dirty="0">
                <a:solidFill>
                  <a:srgbClr val="000000"/>
                </a:solidFill>
              </a:rPr>
              <a:t> </a:t>
            </a:r>
            <a:r>
              <a:rPr lang="en-US" sz="1400" dirty="0" smtClean="0">
                <a:solidFill>
                  <a:srgbClr val="000000"/>
                </a:solidFill>
              </a:rPr>
              <a:t>Type </a:t>
            </a:r>
            <a:r>
              <a:rPr lang="en-US" sz="1400" dirty="0">
                <a:solidFill>
                  <a:srgbClr val="000000"/>
                </a:solidFill>
              </a:rPr>
              <a:t>a comma (,) to specify the first filter, then type </a:t>
            </a:r>
            <a:r>
              <a:rPr lang="en-US" sz="1400" b="1" dirty="0">
                <a:solidFill>
                  <a:srgbClr val="000000"/>
                </a:solidFill>
              </a:rPr>
              <a:t>PREVIOUSQUARTER</a:t>
            </a:r>
            <a:r>
              <a:rPr lang="en-US" sz="1400" dirty="0">
                <a:solidFill>
                  <a:srgbClr val="000000"/>
                </a:solidFill>
              </a:rPr>
              <a:t> </a:t>
            </a:r>
            <a:endParaRPr lang="en-US" sz="1400" dirty="0" smtClean="0">
              <a:solidFill>
                <a:srgbClr val="000000"/>
              </a:solidFill>
            </a:endParaRPr>
          </a:p>
          <a:p>
            <a:pPr algn="just"/>
            <a:r>
              <a:rPr lang="en-US" sz="1400" dirty="0" smtClean="0">
                <a:solidFill>
                  <a:srgbClr val="000000"/>
                </a:solidFill>
              </a:rPr>
              <a:t>followed </a:t>
            </a:r>
            <a:r>
              <a:rPr lang="en-US" sz="1400" dirty="0">
                <a:solidFill>
                  <a:srgbClr val="000000"/>
                </a:solidFill>
              </a:rPr>
              <a:t>by an opening parenthesis.. &gt; You’ll use the </a:t>
            </a:r>
            <a:endParaRPr lang="en-US" sz="1400" dirty="0" smtClean="0">
              <a:solidFill>
                <a:srgbClr val="000000"/>
              </a:solidFill>
            </a:endParaRPr>
          </a:p>
          <a:p>
            <a:pPr algn="just"/>
            <a:r>
              <a:rPr lang="en-US" sz="1400" b="1" dirty="0" smtClean="0">
                <a:solidFill>
                  <a:srgbClr val="000000"/>
                </a:solidFill>
              </a:rPr>
              <a:t>PREVIOUSQUARTER</a:t>
            </a:r>
            <a:r>
              <a:rPr lang="en-US" sz="1400" dirty="0" smtClean="0">
                <a:solidFill>
                  <a:srgbClr val="000000"/>
                </a:solidFill>
              </a:rPr>
              <a:t> </a:t>
            </a:r>
            <a:r>
              <a:rPr lang="en-US" sz="1400" dirty="0">
                <a:solidFill>
                  <a:srgbClr val="000000"/>
                </a:solidFill>
              </a:rPr>
              <a:t>time intelligence function to filter our SUM results </a:t>
            </a:r>
            <a:endParaRPr lang="en-US" sz="1400" dirty="0" smtClean="0">
              <a:solidFill>
                <a:srgbClr val="000000"/>
              </a:solidFill>
            </a:endParaRPr>
          </a:p>
          <a:p>
            <a:pPr algn="just"/>
            <a:r>
              <a:rPr lang="en-US" sz="1400" dirty="0" smtClean="0">
                <a:solidFill>
                  <a:srgbClr val="000000"/>
                </a:solidFill>
              </a:rPr>
              <a:t>by </a:t>
            </a:r>
            <a:r>
              <a:rPr lang="en-US" sz="1400" dirty="0">
                <a:solidFill>
                  <a:srgbClr val="000000"/>
                </a:solidFill>
              </a:rPr>
              <a:t>the previous quarter</a:t>
            </a:r>
            <a:r>
              <a:rPr lang="en-US" sz="1400" dirty="0" smtClean="0">
                <a:solidFill>
                  <a:srgbClr val="000000"/>
                </a:solidFill>
              </a:rPr>
              <a:t>.</a:t>
            </a:r>
          </a:p>
          <a:p>
            <a:pPr algn="just"/>
            <a:endParaRPr lang="en-US" sz="1400" dirty="0">
              <a:solidFill>
                <a:srgbClr val="000000"/>
              </a:solidFill>
            </a:endParaRPr>
          </a:p>
          <a:p>
            <a:r>
              <a:rPr lang="en-US" sz="1400" dirty="0" smtClean="0">
                <a:solidFill>
                  <a:srgbClr val="000000"/>
                </a:solidFill>
              </a:rPr>
              <a:t>8.</a:t>
            </a:r>
            <a:r>
              <a:rPr lang="en-US" sz="1400" dirty="0">
                <a:solidFill>
                  <a:srgbClr val="000000"/>
                </a:solidFill>
              </a:rPr>
              <a:t> </a:t>
            </a:r>
            <a:r>
              <a:rPr lang="en-US" sz="1400" dirty="0" smtClean="0">
                <a:solidFill>
                  <a:srgbClr val="000000"/>
                </a:solidFill>
              </a:rPr>
              <a:t>Between </a:t>
            </a:r>
            <a:r>
              <a:rPr lang="en-US" sz="1400" dirty="0">
                <a:solidFill>
                  <a:srgbClr val="000000"/>
                </a:solidFill>
              </a:rPr>
              <a:t>the </a:t>
            </a:r>
            <a:r>
              <a:rPr lang="en-US" sz="1400" dirty="0" smtClean="0">
                <a:solidFill>
                  <a:srgbClr val="000000"/>
                </a:solidFill>
              </a:rPr>
              <a:t>parenthesis </a:t>
            </a:r>
            <a:r>
              <a:rPr lang="en-US" sz="1400" b="1" dirty="0" smtClean="0">
                <a:solidFill>
                  <a:srgbClr val="000000"/>
                </a:solidFill>
              </a:rPr>
              <a:t>()</a:t>
            </a:r>
            <a:r>
              <a:rPr lang="en-US" sz="1400" dirty="0">
                <a:solidFill>
                  <a:srgbClr val="000000"/>
                </a:solidFill>
              </a:rPr>
              <a:t> for the </a:t>
            </a:r>
            <a:r>
              <a:rPr lang="en-US" sz="1400" b="1" dirty="0">
                <a:solidFill>
                  <a:srgbClr val="000000"/>
                </a:solidFill>
              </a:rPr>
              <a:t>PREVIOUSQUARTER</a:t>
            </a:r>
            <a:r>
              <a:rPr lang="en-US" sz="1400" dirty="0">
                <a:solidFill>
                  <a:srgbClr val="000000"/>
                </a:solidFill>
              </a:rPr>
              <a:t> function, type </a:t>
            </a:r>
            <a:r>
              <a:rPr lang="en-US" sz="1400" b="1" dirty="0">
                <a:solidFill>
                  <a:srgbClr val="000000"/>
                </a:solidFill>
              </a:rPr>
              <a:t>Calendar[</a:t>
            </a:r>
            <a:r>
              <a:rPr lang="en-US" sz="1400" b="1" dirty="0" err="1">
                <a:solidFill>
                  <a:srgbClr val="000000"/>
                </a:solidFill>
              </a:rPr>
              <a:t>DateKey</a:t>
            </a:r>
            <a:r>
              <a:rPr lang="en-US" sz="1400" dirty="0">
                <a:solidFill>
                  <a:srgbClr val="000000"/>
                </a:solidFill>
              </a:rPr>
              <a:t>]. &gt; The </a:t>
            </a:r>
            <a:r>
              <a:rPr lang="en-US" sz="1400" b="1" dirty="0">
                <a:solidFill>
                  <a:srgbClr val="000000"/>
                </a:solidFill>
              </a:rPr>
              <a:t>PREVIOUSQUARTER</a:t>
            </a:r>
            <a:r>
              <a:rPr lang="en-US" sz="1400" dirty="0">
                <a:solidFill>
                  <a:srgbClr val="000000"/>
                </a:solidFill>
              </a:rPr>
              <a:t> function has one argument, a column containing a contiguous range of dates</a:t>
            </a:r>
            <a:r>
              <a:rPr lang="en-US" sz="1400" dirty="0" smtClean="0">
                <a:solidFill>
                  <a:srgbClr val="000000"/>
                </a:solidFill>
              </a:rPr>
              <a:t>.</a:t>
            </a:r>
          </a:p>
          <a:p>
            <a:pPr algn="just"/>
            <a:endParaRPr lang="en-US" sz="1400" dirty="0">
              <a:solidFill>
                <a:srgbClr val="000000"/>
              </a:solidFill>
            </a:endParaRPr>
          </a:p>
          <a:p>
            <a:pPr algn="just"/>
            <a:r>
              <a:rPr lang="en-US" sz="1400" dirty="0" smtClean="0">
                <a:solidFill>
                  <a:srgbClr val="000000"/>
                </a:solidFill>
              </a:rPr>
              <a:t>9.</a:t>
            </a:r>
            <a:r>
              <a:rPr lang="en-US" sz="1400" dirty="0">
                <a:solidFill>
                  <a:srgbClr val="000000"/>
                </a:solidFill>
              </a:rPr>
              <a:t> </a:t>
            </a:r>
            <a:r>
              <a:rPr lang="en-US" sz="1400" dirty="0" smtClean="0">
                <a:solidFill>
                  <a:srgbClr val="000000"/>
                </a:solidFill>
              </a:rPr>
              <a:t>Make </a:t>
            </a:r>
            <a:r>
              <a:rPr lang="en-US" sz="1400" dirty="0">
                <a:solidFill>
                  <a:srgbClr val="000000"/>
                </a:solidFill>
              </a:rPr>
              <a:t>sure both the arguments being passed to the </a:t>
            </a:r>
            <a:r>
              <a:rPr lang="en-US" sz="1400" b="1" dirty="0">
                <a:solidFill>
                  <a:srgbClr val="000000"/>
                </a:solidFill>
              </a:rPr>
              <a:t>PREVIOUSQUARTER</a:t>
            </a:r>
            <a:r>
              <a:rPr lang="en-US" sz="1400" dirty="0">
                <a:solidFill>
                  <a:srgbClr val="000000"/>
                </a:solidFill>
              </a:rPr>
              <a:t> function and the </a:t>
            </a:r>
            <a:r>
              <a:rPr lang="en-US" sz="1400" b="1" dirty="0">
                <a:solidFill>
                  <a:srgbClr val="000000"/>
                </a:solidFill>
              </a:rPr>
              <a:t>CALCULATE</a:t>
            </a:r>
            <a:r>
              <a:rPr lang="en-US" sz="1400" dirty="0">
                <a:solidFill>
                  <a:srgbClr val="000000"/>
                </a:solidFill>
              </a:rPr>
              <a:t> function are closed by two closing parentheses </a:t>
            </a:r>
            <a:r>
              <a:rPr lang="en-US" sz="1400" dirty="0" smtClean="0">
                <a:solidFill>
                  <a:srgbClr val="000000"/>
                </a:solidFill>
              </a:rPr>
              <a:t>)).</a:t>
            </a:r>
          </a:p>
          <a:p>
            <a:pPr algn="just"/>
            <a:endParaRPr lang="en-US" sz="1400" dirty="0">
              <a:solidFill>
                <a:srgbClr val="000000"/>
              </a:solidFill>
            </a:endParaRPr>
          </a:p>
          <a:p>
            <a:r>
              <a:rPr lang="en-US" sz="1400" dirty="0">
                <a:solidFill>
                  <a:srgbClr val="000000"/>
                </a:solidFill>
              </a:rPr>
              <a:t>Your formula should now look like this: </a:t>
            </a:r>
            <a:r>
              <a:rPr lang="en-US" sz="1400" dirty="0" smtClean="0">
                <a:solidFill>
                  <a:srgbClr val="000000"/>
                </a:solidFill>
              </a:rPr>
              <a:t>&gt;</a:t>
            </a:r>
          </a:p>
          <a:p>
            <a:r>
              <a:rPr lang="en-US" sz="1400" dirty="0">
                <a:solidFill>
                  <a:srgbClr val="000000"/>
                </a:solidFill>
              </a:rPr>
              <a:t> </a:t>
            </a:r>
            <a:r>
              <a:rPr lang="en-US" sz="1400" b="1" dirty="0" smtClean="0">
                <a:solidFill>
                  <a:srgbClr val="000000"/>
                </a:solidFill>
              </a:rPr>
              <a:t>Previous </a:t>
            </a:r>
            <a:r>
              <a:rPr lang="en-US" sz="1400" b="1" dirty="0">
                <a:solidFill>
                  <a:srgbClr val="000000"/>
                </a:solidFill>
              </a:rPr>
              <a:t>Quarter Sales = </a:t>
            </a:r>
            <a:endParaRPr lang="en-US" sz="1400" b="1" dirty="0" smtClean="0">
              <a:solidFill>
                <a:srgbClr val="000000"/>
              </a:solidFill>
            </a:endParaRPr>
          </a:p>
          <a:p>
            <a:r>
              <a:rPr lang="en-US" sz="1400" b="1" dirty="0" smtClean="0">
                <a:solidFill>
                  <a:srgbClr val="000000"/>
                </a:solidFill>
              </a:rPr>
              <a:t>CALCULATE(SUM(Sales[</a:t>
            </a:r>
            <a:r>
              <a:rPr lang="en-US" sz="1400" b="1" dirty="0" err="1" smtClean="0">
                <a:solidFill>
                  <a:srgbClr val="000000"/>
                </a:solidFill>
              </a:rPr>
              <a:t>SalesAmount</a:t>
            </a:r>
            <a:r>
              <a:rPr lang="en-US" sz="1400" b="1" dirty="0">
                <a:solidFill>
                  <a:srgbClr val="000000"/>
                </a:solidFill>
              </a:rPr>
              <a:t>]), PREVIOUSQUARTER(Calendar[</a:t>
            </a:r>
            <a:r>
              <a:rPr lang="en-US" sz="1400" b="1" dirty="0" err="1">
                <a:solidFill>
                  <a:srgbClr val="000000"/>
                </a:solidFill>
              </a:rPr>
              <a:t>DateKey</a:t>
            </a:r>
            <a:r>
              <a:rPr lang="en-US" sz="1400" b="1" dirty="0" smtClean="0">
                <a:solidFill>
                  <a:srgbClr val="000000"/>
                </a:solidFill>
              </a:rPr>
              <a:t>]))</a:t>
            </a:r>
            <a:endParaRPr lang="en-US" sz="1400" i="0" dirty="0">
              <a:solidFill>
                <a:srgbClr val="000000"/>
              </a:solidFill>
              <a:effectLst/>
            </a:endParaRPr>
          </a:p>
        </p:txBody>
      </p:sp>
      <p:pic>
        <p:nvPicPr>
          <p:cNvPr id="5122" name="Picture 2" descr="https://dpspowerbi.blob.core.windows.net/powerbi-prod-media/powerbi.microsoft.com/en-us/documentation/articles/powerbi-desktop-quickstart-learn-dax-basics/20160601040437/qsdax_3_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1661" y="3519151"/>
            <a:ext cx="3571620" cy="2348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b="27222"/>
          <a:stretch/>
        </p:blipFill>
        <p:spPr>
          <a:xfrm>
            <a:off x="405824" y="5885684"/>
            <a:ext cx="9535477" cy="376572"/>
          </a:xfrm>
          <a:prstGeom prst="rect">
            <a:avLst/>
          </a:prstGeom>
        </p:spPr>
      </p:pic>
    </p:spTree>
    <p:extLst>
      <p:ext uri="{BB962C8B-B14F-4D97-AF65-F5344CB8AC3E}">
        <p14:creationId xmlns:p14="http://schemas.microsoft.com/office/powerpoint/2010/main" val="1480417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74</a:t>
            </a:fld>
            <a:endParaRPr lang="en-US" dirty="0"/>
          </a:p>
        </p:txBody>
      </p:sp>
      <p:sp>
        <p:nvSpPr>
          <p:cNvPr id="3" name="Title 2"/>
          <p:cNvSpPr>
            <a:spLocks noGrp="1"/>
          </p:cNvSpPr>
          <p:nvPr>
            <p:ph type="title"/>
          </p:nvPr>
        </p:nvSpPr>
        <p:spPr/>
        <p:txBody>
          <a:bodyPr/>
          <a:lstStyle/>
          <a:p>
            <a:r>
              <a:rPr lang="en-US" dirty="0"/>
              <a:t>Functions</a:t>
            </a:r>
            <a:br>
              <a:rPr lang="en-US" dirty="0"/>
            </a:br>
            <a:endParaRPr lang="en-US" dirty="0"/>
          </a:p>
        </p:txBody>
      </p:sp>
      <p:sp>
        <p:nvSpPr>
          <p:cNvPr id="4" name="TextBox 3"/>
          <p:cNvSpPr txBox="1"/>
          <p:nvPr/>
        </p:nvSpPr>
        <p:spPr>
          <a:xfrm>
            <a:off x="771796" y="937522"/>
            <a:ext cx="10699768" cy="5016758"/>
          </a:xfrm>
          <a:prstGeom prst="rect">
            <a:avLst/>
          </a:prstGeom>
          <a:noFill/>
        </p:spPr>
        <p:txBody>
          <a:bodyPr wrap="square" rtlCol="0">
            <a:spAutoFit/>
          </a:bodyPr>
          <a:lstStyle/>
          <a:p>
            <a:r>
              <a:rPr lang="en-US" sz="1600" dirty="0" smtClean="0">
                <a:solidFill>
                  <a:schemeClr val="tx2"/>
                </a:solidFill>
              </a:rPr>
              <a:t>Functions </a:t>
            </a:r>
            <a:r>
              <a:rPr lang="en-US" sz="1600" dirty="0">
                <a:solidFill>
                  <a:schemeClr val="tx2"/>
                </a:solidFill>
              </a:rPr>
              <a:t>are predefined formulas that perform calculations by using specific values, called arguments, in a particular order or structure. </a:t>
            </a:r>
            <a:r>
              <a:rPr lang="en-US" sz="1600" dirty="0" smtClean="0">
                <a:solidFill>
                  <a:schemeClr val="tx2"/>
                </a:solidFill>
              </a:rPr>
              <a:t/>
            </a:r>
            <a:br>
              <a:rPr lang="en-US" sz="1600" dirty="0" smtClean="0">
                <a:solidFill>
                  <a:schemeClr val="tx2"/>
                </a:solidFill>
              </a:rPr>
            </a:br>
            <a:r>
              <a:rPr lang="en-US" sz="1600" dirty="0" smtClean="0">
                <a:solidFill>
                  <a:schemeClr val="tx2"/>
                </a:solidFill>
              </a:rPr>
              <a:t/>
            </a:r>
            <a:br>
              <a:rPr lang="en-US" sz="1600" dirty="0" smtClean="0">
                <a:solidFill>
                  <a:schemeClr val="tx2"/>
                </a:solidFill>
              </a:rPr>
            </a:br>
            <a:r>
              <a:rPr lang="en-US" sz="1600" dirty="0" smtClean="0">
                <a:solidFill>
                  <a:schemeClr val="tx2"/>
                </a:solidFill>
              </a:rPr>
              <a:t>DAX </a:t>
            </a:r>
            <a:r>
              <a:rPr lang="en-US" sz="1600" dirty="0">
                <a:solidFill>
                  <a:schemeClr val="tx2"/>
                </a:solidFill>
              </a:rPr>
              <a:t>includes the following categories of functions: </a:t>
            </a:r>
            <a:r>
              <a:rPr lang="en-US" sz="1600" u="sng" dirty="0">
                <a:solidFill>
                  <a:schemeClr val="tx2"/>
                </a:solidFill>
                <a:hlinkClick r:id="rId2"/>
              </a:rPr>
              <a:t>Date and Time</a:t>
            </a:r>
            <a:r>
              <a:rPr lang="en-US" sz="1600" dirty="0">
                <a:solidFill>
                  <a:schemeClr val="tx2"/>
                </a:solidFill>
              </a:rPr>
              <a:t>, </a:t>
            </a:r>
            <a:r>
              <a:rPr lang="en-US" sz="1600" u="sng" dirty="0">
                <a:solidFill>
                  <a:schemeClr val="tx2"/>
                </a:solidFill>
                <a:hlinkClick r:id="rId3"/>
              </a:rPr>
              <a:t>Time Intelligence</a:t>
            </a:r>
            <a:r>
              <a:rPr lang="en-US" sz="1600" u="sng" dirty="0" smtClean="0">
                <a:solidFill>
                  <a:schemeClr val="tx2"/>
                </a:solidFill>
                <a:hlinkClick r:id="rId4"/>
              </a:rPr>
              <a:t>, Information</a:t>
            </a:r>
            <a:r>
              <a:rPr lang="en-US" sz="1600" dirty="0">
                <a:solidFill>
                  <a:schemeClr val="tx2"/>
                </a:solidFill>
              </a:rPr>
              <a:t>, </a:t>
            </a:r>
            <a:r>
              <a:rPr lang="en-US" sz="1600" u="sng" dirty="0">
                <a:solidFill>
                  <a:schemeClr val="tx2"/>
                </a:solidFill>
                <a:hlinkClick r:id="rId5"/>
              </a:rPr>
              <a:t>Logical</a:t>
            </a:r>
            <a:r>
              <a:rPr lang="en-US" sz="1600" u="sng" dirty="0" smtClean="0">
                <a:solidFill>
                  <a:schemeClr val="tx2"/>
                </a:solidFill>
                <a:hlinkClick r:id="rId5"/>
              </a:rPr>
              <a:t>,</a:t>
            </a:r>
            <a:r>
              <a:rPr lang="en-US" sz="1600" u="sng" dirty="0" smtClean="0">
                <a:solidFill>
                  <a:schemeClr val="tx2"/>
                </a:solidFill>
              </a:rPr>
              <a:t> </a:t>
            </a:r>
            <a:r>
              <a:rPr lang="en-US" sz="1600" u="sng" dirty="0" smtClean="0">
                <a:solidFill>
                  <a:schemeClr val="tx2"/>
                </a:solidFill>
                <a:hlinkClick r:id="rId6"/>
              </a:rPr>
              <a:t>Mathematical</a:t>
            </a:r>
            <a:r>
              <a:rPr lang="en-US" sz="1600" dirty="0">
                <a:solidFill>
                  <a:schemeClr val="tx2"/>
                </a:solidFill>
              </a:rPr>
              <a:t>, </a:t>
            </a:r>
            <a:r>
              <a:rPr lang="en-US" sz="1600" u="sng" dirty="0">
                <a:solidFill>
                  <a:schemeClr val="tx2"/>
                </a:solidFill>
                <a:hlinkClick r:id="rId7"/>
              </a:rPr>
              <a:t>Statistical</a:t>
            </a:r>
            <a:r>
              <a:rPr lang="en-US" sz="1600" dirty="0">
                <a:solidFill>
                  <a:schemeClr val="tx2"/>
                </a:solidFill>
              </a:rPr>
              <a:t>, </a:t>
            </a:r>
            <a:r>
              <a:rPr lang="en-US" sz="1600" u="sng" dirty="0">
                <a:solidFill>
                  <a:schemeClr val="tx2"/>
                </a:solidFill>
                <a:hlinkClick r:id="rId8"/>
              </a:rPr>
              <a:t>Text</a:t>
            </a:r>
            <a:r>
              <a:rPr lang="en-US" sz="1600" dirty="0">
                <a:solidFill>
                  <a:schemeClr val="tx2"/>
                </a:solidFill>
              </a:rPr>
              <a:t>, </a:t>
            </a:r>
            <a:r>
              <a:rPr lang="en-US" sz="1600" u="sng" dirty="0">
                <a:solidFill>
                  <a:schemeClr val="tx2"/>
                </a:solidFill>
                <a:hlinkClick r:id="rId9"/>
              </a:rPr>
              <a:t>Parent/Child</a:t>
            </a:r>
            <a:r>
              <a:rPr lang="en-US" sz="1600" dirty="0">
                <a:solidFill>
                  <a:schemeClr val="tx2"/>
                </a:solidFill>
              </a:rPr>
              <a:t> and </a:t>
            </a:r>
            <a:r>
              <a:rPr lang="en-US" sz="1600" u="sng" dirty="0">
                <a:solidFill>
                  <a:schemeClr val="tx2"/>
                </a:solidFill>
                <a:hlinkClick r:id="rId10"/>
              </a:rPr>
              <a:t>Other</a:t>
            </a:r>
            <a:r>
              <a:rPr lang="en-US" sz="1600" dirty="0">
                <a:solidFill>
                  <a:schemeClr val="tx2"/>
                </a:solidFill>
              </a:rPr>
              <a:t> functions. </a:t>
            </a:r>
            <a:r>
              <a:rPr lang="en-US" sz="1600" dirty="0" smtClean="0">
                <a:solidFill>
                  <a:schemeClr val="tx2"/>
                </a:solidFill>
              </a:rPr>
              <a:t/>
            </a:r>
            <a:br>
              <a:rPr lang="en-US" sz="1600" dirty="0" smtClean="0">
                <a:solidFill>
                  <a:schemeClr val="tx2"/>
                </a:solidFill>
              </a:rPr>
            </a:br>
            <a:r>
              <a:rPr lang="en-US" sz="1600" dirty="0" smtClean="0">
                <a:solidFill>
                  <a:schemeClr val="tx2"/>
                </a:solidFill>
              </a:rPr>
              <a:t/>
            </a:r>
            <a:br>
              <a:rPr lang="en-US" sz="1600" dirty="0" smtClean="0">
                <a:solidFill>
                  <a:schemeClr val="tx2"/>
                </a:solidFill>
              </a:rPr>
            </a:br>
            <a:r>
              <a:rPr lang="en-US" sz="1600" dirty="0" smtClean="0">
                <a:solidFill>
                  <a:schemeClr val="tx2"/>
                </a:solidFill>
              </a:rPr>
              <a:t>If </a:t>
            </a:r>
            <a:r>
              <a:rPr lang="en-US" sz="1600" dirty="0">
                <a:solidFill>
                  <a:schemeClr val="tx2"/>
                </a:solidFill>
              </a:rPr>
              <a:t>you’re familiar with functions in Excel formulas, many of the functions in DAX will appear similar to you; however, DAX functions are unique in the following ways</a:t>
            </a:r>
            <a:r>
              <a:rPr lang="en-US" sz="1600" dirty="0" smtClean="0">
                <a:solidFill>
                  <a:schemeClr val="tx2"/>
                </a:solidFill>
              </a:rPr>
              <a:t>:</a:t>
            </a:r>
          </a:p>
          <a:p>
            <a:endParaRPr lang="en-US" sz="1600" dirty="0">
              <a:solidFill>
                <a:schemeClr val="tx2"/>
              </a:solidFill>
            </a:endParaRPr>
          </a:p>
          <a:p>
            <a:pPr marL="285750" indent="-285750">
              <a:buFont typeface="Arial" panose="020B0604020202020204" pitchFamily="34" charset="0"/>
              <a:buChar char="•"/>
            </a:pPr>
            <a:r>
              <a:rPr lang="en-US" sz="1600" dirty="0" smtClean="0">
                <a:solidFill>
                  <a:schemeClr val="tx2"/>
                </a:solidFill>
              </a:rPr>
              <a:t>A </a:t>
            </a:r>
            <a:r>
              <a:rPr lang="en-US" sz="1600" dirty="0">
                <a:solidFill>
                  <a:schemeClr val="tx2"/>
                </a:solidFill>
              </a:rPr>
              <a:t>DAX function always references a </a:t>
            </a:r>
            <a:r>
              <a:rPr lang="en-US" sz="1600" b="1" dirty="0">
                <a:solidFill>
                  <a:schemeClr val="tx2"/>
                </a:solidFill>
              </a:rPr>
              <a:t>complete column or a table</a:t>
            </a:r>
            <a:r>
              <a:rPr lang="en-US" sz="1600" dirty="0">
                <a:solidFill>
                  <a:schemeClr val="tx2"/>
                </a:solidFill>
              </a:rPr>
              <a:t>. </a:t>
            </a:r>
            <a:r>
              <a:rPr lang="en-US" sz="1600" dirty="0" smtClean="0">
                <a:solidFill>
                  <a:schemeClr val="tx2"/>
                </a:solidFill>
              </a:rPr>
              <a:t/>
            </a:r>
            <a:br>
              <a:rPr lang="en-US" sz="1600" dirty="0" smtClean="0">
                <a:solidFill>
                  <a:schemeClr val="tx2"/>
                </a:solidFill>
              </a:rPr>
            </a:br>
            <a:endParaRPr lang="en-US" sz="1600" dirty="0" smtClean="0">
              <a:solidFill>
                <a:schemeClr val="tx2"/>
              </a:solidFill>
            </a:endParaRPr>
          </a:p>
          <a:p>
            <a:pPr marL="285750" indent="-285750">
              <a:buFont typeface="Arial" panose="020B0604020202020204" pitchFamily="34" charset="0"/>
              <a:buChar char="•"/>
            </a:pPr>
            <a:r>
              <a:rPr lang="en-US" sz="1600" dirty="0" smtClean="0">
                <a:solidFill>
                  <a:schemeClr val="tx2"/>
                </a:solidFill>
              </a:rPr>
              <a:t>To </a:t>
            </a:r>
            <a:r>
              <a:rPr lang="en-US" sz="1600" dirty="0">
                <a:solidFill>
                  <a:schemeClr val="tx2"/>
                </a:solidFill>
              </a:rPr>
              <a:t>use only particular values from </a:t>
            </a:r>
            <a:r>
              <a:rPr lang="en-US" sz="1600" dirty="0" smtClean="0">
                <a:solidFill>
                  <a:schemeClr val="tx2"/>
                </a:solidFill>
              </a:rPr>
              <a:t>you </a:t>
            </a:r>
            <a:r>
              <a:rPr lang="en-US" sz="1600" dirty="0">
                <a:solidFill>
                  <a:schemeClr val="tx2"/>
                </a:solidFill>
              </a:rPr>
              <a:t>can </a:t>
            </a:r>
            <a:r>
              <a:rPr lang="en-US" sz="1600" b="1" dirty="0">
                <a:solidFill>
                  <a:schemeClr val="tx2"/>
                </a:solidFill>
              </a:rPr>
              <a:t>add filters to the formula</a:t>
            </a:r>
            <a:r>
              <a:rPr lang="en-US" sz="1600" dirty="0" smtClean="0">
                <a:solidFill>
                  <a:schemeClr val="tx2"/>
                </a:solidFill>
              </a:rPr>
              <a:t>.</a:t>
            </a:r>
            <a:br>
              <a:rPr lang="en-US" sz="1600" dirty="0" smtClean="0">
                <a:solidFill>
                  <a:schemeClr val="tx2"/>
                </a:solidFill>
              </a:rPr>
            </a:b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If you need to customize </a:t>
            </a:r>
            <a:r>
              <a:rPr lang="en-US" sz="1600" b="1" dirty="0">
                <a:solidFill>
                  <a:schemeClr val="tx2"/>
                </a:solidFill>
              </a:rPr>
              <a:t>calculations on a row-by-row basis</a:t>
            </a:r>
            <a:r>
              <a:rPr lang="en-US" sz="1600" dirty="0">
                <a:solidFill>
                  <a:schemeClr val="tx2"/>
                </a:solidFill>
              </a:rPr>
              <a:t>, </a:t>
            </a:r>
            <a:r>
              <a:rPr lang="en-US" sz="1600" dirty="0" smtClean="0">
                <a:solidFill>
                  <a:schemeClr val="tx2"/>
                </a:solidFill>
              </a:rPr>
              <a:t>to </a:t>
            </a:r>
            <a:r>
              <a:rPr lang="en-US" sz="1600" dirty="0">
                <a:solidFill>
                  <a:schemeClr val="tx2"/>
                </a:solidFill>
              </a:rPr>
              <a:t>perform calculations that vary by context. </a:t>
            </a:r>
            <a:endParaRPr lang="en-US" sz="1600" dirty="0" smtClean="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DAX includes many </a:t>
            </a:r>
            <a:r>
              <a:rPr lang="en-US" sz="1600" b="1" dirty="0">
                <a:solidFill>
                  <a:schemeClr val="tx2"/>
                </a:solidFill>
              </a:rPr>
              <a:t>functions that return a table rather than a value</a:t>
            </a:r>
            <a:r>
              <a:rPr lang="en-US" sz="1600" dirty="0">
                <a:solidFill>
                  <a:schemeClr val="tx2"/>
                </a:solidFill>
              </a:rPr>
              <a:t>. The table is not displayed, but is used to provide input to other functions. </a:t>
            </a:r>
            <a:endParaRPr lang="en-US" sz="1600" dirty="0" smtClean="0">
              <a:solidFill>
                <a:schemeClr val="tx2"/>
              </a:solidFill>
            </a:endParaRP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DAX includes a variety of </a:t>
            </a:r>
            <a:r>
              <a:rPr lang="en-US" sz="1600" b="1" dirty="0">
                <a:solidFill>
                  <a:schemeClr val="tx2"/>
                </a:solidFill>
              </a:rPr>
              <a:t>time intelligence functions</a:t>
            </a:r>
            <a:r>
              <a:rPr lang="en-US" sz="1600" dirty="0">
                <a:solidFill>
                  <a:schemeClr val="tx2"/>
                </a:solidFill>
              </a:rPr>
              <a:t>. </a:t>
            </a:r>
            <a:r>
              <a:rPr lang="en-US" sz="1600" dirty="0" smtClean="0">
                <a:solidFill>
                  <a:schemeClr val="tx2"/>
                </a:solidFill>
              </a:rPr>
              <a:t>For </a:t>
            </a:r>
            <a:r>
              <a:rPr lang="en-US" sz="1600" dirty="0">
                <a:solidFill>
                  <a:schemeClr val="tx2"/>
                </a:solidFill>
              </a:rPr>
              <a:t>example, you can compare sums across parallel periods.</a:t>
            </a:r>
          </a:p>
        </p:txBody>
      </p:sp>
    </p:spTree>
    <p:extLst>
      <p:ext uri="{BB962C8B-B14F-4D97-AF65-F5344CB8AC3E}">
        <p14:creationId xmlns:p14="http://schemas.microsoft.com/office/powerpoint/2010/main" val="11627232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75</a:t>
            </a:fld>
            <a:endParaRPr lang="en-US" dirty="0"/>
          </a:p>
        </p:txBody>
      </p:sp>
      <p:sp>
        <p:nvSpPr>
          <p:cNvPr id="3" name="Title 2"/>
          <p:cNvSpPr>
            <a:spLocks noGrp="1"/>
          </p:cNvSpPr>
          <p:nvPr>
            <p:ph type="title"/>
          </p:nvPr>
        </p:nvSpPr>
        <p:spPr/>
        <p:txBody>
          <a:bodyPr/>
          <a:lstStyle/>
          <a:p>
            <a:r>
              <a:rPr lang="en-US" dirty="0"/>
              <a:t>Functions</a:t>
            </a:r>
            <a:br>
              <a:rPr lang="en-US" dirty="0"/>
            </a:br>
            <a:endParaRPr lang="en-US" dirty="0"/>
          </a:p>
        </p:txBody>
      </p:sp>
      <p:sp>
        <p:nvSpPr>
          <p:cNvPr id="5" name="TextBox 4"/>
          <p:cNvSpPr txBox="1"/>
          <p:nvPr/>
        </p:nvSpPr>
        <p:spPr>
          <a:xfrm>
            <a:off x="657225" y="937522"/>
            <a:ext cx="10287000" cy="4462760"/>
          </a:xfrm>
          <a:prstGeom prst="rect">
            <a:avLst/>
          </a:prstGeom>
          <a:noFill/>
        </p:spPr>
        <p:txBody>
          <a:bodyPr wrap="square" rtlCol="0">
            <a:spAutoFit/>
          </a:bodyPr>
          <a:lstStyle/>
          <a:p>
            <a:pPr marL="285750" indent="-285750">
              <a:buFont typeface="Arial" panose="020B0604020202020204" pitchFamily="34" charset="0"/>
              <a:buChar char="•"/>
            </a:pPr>
            <a:r>
              <a:rPr lang="en-US" altLang="en-US" dirty="0">
                <a:solidFill>
                  <a:schemeClr val="tx2"/>
                </a:solidFill>
              </a:rPr>
              <a:t>Date and Time Functions (DAX) </a:t>
            </a:r>
          </a:p>
          <a:p>
            <a:pPr marL="742950" lvl="1" indent="-285750">
              <a:buFont typeface="Arial" panose="020B0604020202020204" pitchFamily="34" charset="0"/>
              <a:buChar char="•"/>
            </a:pPr>
            <a:r>
              <a:rPr lang="en-US" sz="1600" dirty="0" smtClean="0">
                <a:solidFill>
                  <a:schemeClr val="tx2"/>
                </a:solidFill>
                <a:hlinkClick r:id="rId2"/>
              </a:rPr>
              <a:t>DATEDIFF </a:t>
            </a:r>
            <a:r>
              <a:rPr lang="en-US" sz="1600" dirty="0">
                <a:solidFill>
                  <a:schemeClr val="tx2"/>
                </a:solidFill>
                <a:hlinkClick r:id="rId2"/>
              </a:rPr>
              <a:t>Function (DAX)</a:t>
            </a:r>
            <a:r>
              <a:rPr lang="en-US" sz="1600" dirty="0">
                <a:solidFill>
                  <a:schemeClr val="tx2"/>
                </a:solidFill>
              </a:rPr>
              <a:t>,</a:t>
            </a:r>
            <a:r>
              <a:rPr lang="en-US" sz="1600" dirty="0">
                <a:solidFill>
                  <a:schemeClr val="tx2"/>
                </a:solidFill>
                <a:hlinkClick r:id="rId3"/>
              </a:rPr>
              <a:t> CALENDAR Function (DAX</a:t>
            </a:r>
            <a:r>
              <a:rPr lang="en-US" sz="1600" dirty="0" smtClean="0">
                <a:solidFill>
                  <a:schemeClr val="tx2"/>
                </a:solidFill>
                <a:hlinkClick r:id="rId3"/>
              </a:rPr>
              <a:t>)</a:t>
            </a:r>
            <a:r>
              <a:rPr lang="en-US" sz="1600" dirty="0" smtClean="0">
                <a:solidFill>
                  <a:schemeClr val="tx2"/>
                </a:solidFill>
              </a:rPr>
              <a:t/>
            </a:r>
            <a:br>
              <a:rPr lang="en-US" sz="1600" dirty="0" smtClean="0">
                <a:solidFill>
                  <a:schemeClr val="tx2"/>
                </a:solidFill>
              </a:rPr>
            </a:br>
            <a:endParaRPr lang="en-US" altLang="en-US" sz="1600" dirty="0">
              <a:solidFill>
                <a:schemeClr val="tx2"/>
              </a:solidFill>
            </a:endParaRPr>
          </a:p>
          <a:p>
            <a:pPr marL="285750" indent="-285750">
              <a:buFont typeface="Arial" panose="020B0604020202020204" pitchFamily="34" charset="0"/>
              <a:buChar char="•"/>
            </a:pPr>
            <a:r>
              <a:rPr lang="en-US" dirty="0" smtClean="0">
                <a:solidFill>
                  <a:schemeClr val="tx2"/>
                </a:solidFill>
              </a:rPr>
              <a:t>Text </a:t>
            </a:r>
            <a:r>
              <a:rPr lang="en-US" dirty="0">
                <a:solidFill>
                  <a:schemeClr val="tx2"/>
                </a:solidFill>
              </a:rPr>
              <a:t>Functions (</a:t>
            </a:r>
            <a:r>
              <a:rPr lang="en-US" dirty="0" smtClean="0">
                <a:solidFill>
                  <a:schemeClr val="tx2"/>
                </a:solidFill>
              </a:rPr>
              <a:t>DAX)</a:t>
            </a:r>
            <a:r>
              <a:rPr lang="en-US" altLang="en-US" dirty="0">
                <a:solidFill>
                  <a:schemeClr val="tx2"/>
                </a:solidFill>
              </a:rPr>
              <a:t> </a:t>
            </a:r>
            <a:endParaRPr lang="en-US" altLang="en-US" dirty="0" smtClean="0">
              <a:solidFill>
                <a:schemeClr val="tx2"/>
              </a:solidFill>
            </a:endParaRPr>
          </a:p>
          <a:p>
            <a:pPr marL="742950" lvl="1" indent="-285750">
              <a:buFont typeface="Arial" panose="020B0604020202020204" pitchFamily="34" charset="0"/>
              <a:buChar char="•"/>
            </a:pPr>
            <a:r>
              <a:rPr lang="en-US" sz="1600" dirty="0" smtClean="0">
                <a:hlinkClick r:id="rId4"/>
              </a:rPr>
              <a:t>CONCATENATE Function (DAX)</a:t>
            </a:r>
            <a:r>
              <a:rPr lang="en-US" sz="1600" dirty="0" smtClean="0"/>
              <a:t>, </a:t>
            </a:r>
            <a:r>
              <a:rPr lang="en-US" sz="1600" dirty="0" smtClean="0">
                <a:hlinkClick r:id="rId5"/>
              </a:rPr>
              <a:t>FORMAT Function (DAX)</a:t>
            </a:r>
            <a:r>
              <a:rPr lang="en-US" sz="1600" dirty="0" smtClean="0"/>
              <a:t/>
            </a:r>
            <a:br>
              <a:rPr lang="en-US" sz="1600" dirty="0" smtClean="0"/>
            </a:br>
            <a:endParaRPr lang="en-US" sz="1600" dirty="0" smtClean="0"/>
          </a:p>
          <a:p>
            <a:pPr marL="285750" indent="-285750">
              <a:buFont typeface="Arial" panose="020B0604020202020204" pitchFamily="34" charset="0"/>
              <a:buChar char="•"/>
            </a:pPr>
            <a:r>
              <a:rPr lang="en-US" dirty="0" smtClean="0">
                <a:solidFill>
                  <a:schemeClr val="tx2"/>
                </a:solidFill>
              </a:rPr>
              <a:t>Logical </a:t>
            </a:r>
            <a:r>
              <a:rPr lang="en-US" dirty="0">
                <a:solidFill>
                  <a:schemeClr val="tx2"/>
                </a:solidFill>
              </a:rPr>
              <a:t>Functions (</a:t>
            </a:r>
            <a:r>
              <a:rPr lang="en-US" dirty="0" smtClean="0">
                <a:solidFill>
                  <a:schemeClr val="tx2"/>
                </a:solidFill>
              </a:rPr>
              <a:t>DAX)</a:t>
            </a:r>
            <a:r>
              <a:rPr lang="en-US" altLang="en-US" dirty="0">
                <a:solidFill>
                  <a:schemeClr val="tx2"/>
                </a:solidFill>
              </a:rPr>
              <a:t> </a:t>
            </a:r>
          </a:p>
          <a:p>
            <a:pPr marL="742950" lvl="1" indent="-285750">
              <a:buFont typeface="Arial" panose="020B0604020202020204" pitchFamily="34" charset="0"/>
              <a:buChar char="•"/>
            </a:pPr>
            <a:r>
              <a:rPr lang="en-US" sz="1600" dirty="0" smtClean="0">
                <a:hlinkClick r:id="rId6"/>
              </a:rPr>
              <a:t>OR </a:t>
            </a:r>
            <a:r>
              <a:rPr lang="en-US" sz="1600" dirty="0">
                <a:hlinkClick r:id="rId6"/>
              </a:rPr>
              <a:t>Function (DAX)</a:t>
            </a:r>
            <a:r>
              <a:rPr lang="en-US" sz="1600" dirty="0"/>
              <a:t>, </a:t>
            </a:r>
            <a:r>
              <a:rPr lang="en-US" sz="1600" dirty="0">
                <a:hlinkClick r:id="rId7"/>
              </a:rPr>
              <a:t>IF Function (DAX</a:t>
            </a:r>
            <a:r>
              <a:rPr lang="en-US" sz="1600" dirty="0" smtClean="0">
                <a:hlinkClick r:id="rId7"/>
              </a:rPr>
              <a:t>)</a:t>
            </a:r>
            <a:r>
              <a:rPr lang="en-US" sz="1600" dirty="0" smtClean="0"/>
              <a:t/>
            </a:r>
            <a:br>
              <a:rPr lang="en-US" sz="1600" dirty="0" smtClean="0"/>
            </a:br>
            <a:endParaRPr lang="en-US" sz="1600" dirty="0"/>
          </a:p>
          <a:p>
            <a:pPr marL="285750" indent="-285750">
              <a:buFont typeface="Arial" panose="020B0604020202020204" pitchFamily="34" charset="0"/>
              <a:buChar char="•"/>
            </a:pPr>
            <a:r>
              <a:rPr lang="en-US" dirty="0" smtClean="0">
                <a:solidFill>
                  <a:schemeClr val="tx2"/>
                </a:solidFill>
              </a:rPr>
              <a:t>Time </a:t>
            </a:r>
            <a:r>
              <a:rPr lang="en-US" dirty="0">
                <a:solidFill>
                  <a:schemeClr val="tx2"/>
                </a:solidFill>
              </a:rPr>
              <a:t>Intelligence Functions (</a:t>
            </a:r>
            <a:r>
              <a:rPr lang="en-US" dirty="0" smtClean="0">
                <a:solidFill>
                  <a:schemeClr val="tx2"/>
                </a:solidFill>
              </a:rPr>
              <a:t>DAX)</a:t>
            </a:r>
            <a:r>
              <a:rPr lang="en-US" altLang="en-US" dirty="0">
                <a:solidFill>
                  <a:schemeClr val="tx2"/>
                </a:solidFill>
              </a:rPr>
              <a:t> </a:t>
            </a:r>
          </a:p>
          <a:p>
            <a:pPr marL="742950" lvl="1" indent="-285750">
              <a:buFont typeface="Arial" panose="020B0604020202020204" pitchFamily="34" charset="0"/>
              <a:buChar char="•"/>
            </a:pPr>
            <a:r>
              <a:rPr lang="en-US" sz="1600" dirty="0" smtClean="0">
                <a:hlinkClick r:id="rId8"/>
              </a:rPr>
              <a:t>DATESBETWEEN </a:t>
            </a:r>
            <a:r>
              <a:rPr lang="en-US" sz="1600" dirty="0">
                <a:hlinkClick r:id="rId8"/>
              </a:rPr>
              <a:t>Function (DAX</a:t>
            </a:r>
            <a:r>
              <a:rPr lang="en-US" sz="1600" dirty="0" smtClean="0">
                <a:hlinkClick r:id="rId8"/>
              </a:rPr>
              <a:t>)</a:t>
            </a:r>
            <a:r>
              <a:rPr lang="en-US" sz="1600" dirty="0" smtClean="0"/>
              <a:t>, </a:t>
            </a:r>
            <a:r>
              <a:rPr lang="en-US" sz="1600" dirty="0">
                <a:hlinkClick r:id="rId9"/>
              </a:rPr>
              <a:t>PARALLELPERIOD Function (DAX</a:t>
            </a:r>
            <a:r>
              <a:rPr lang="en-US" sz="1600" dirty="0" smtClean="0">
                <a:hlinkClick r:id="rId9"/>
              </a:rPr>
              <a:t>)</a:t>
            </a:r>
            <a:r>
              <a:rPr lang="en-US" sz="1600" dirty="0" smtClean="0"/>
              <a:t/>
            </a:r>
            <a:br>
              <a:rPr lang="en-US" sz="1600" dirty="0" smtClean="0"/>
            </a:br>
            <a:endParaRPr lang="en-US" sz="1600" dirty="0"/>
          </a:p>
          <a:p>
            <a:pPr marL="285750" indent="-285750">
              <a:buFont typeface="Arial" panose="020B0604020202020204" pitchFamily="34" charset="0"/>
              <a:buChar char="•"/>
            </a:pPr>
            <a:r>
              <a:rPr lang="en-US" dirty="0" smtClean="0">
                <a:solidFill>
                  <a:schemeClr val="tx2"/>
                </a:solidFill>
              </a:rPr>
              <a:t>Math </a:t>
            </a:r>
            <a:r>
              <a:rPr lang="en-US" dirty="0">
                <a:solidFill>
                  <a:schemeClr val="tx2"/>
                </a:solidFill>
              </a:rPr>
              <a:t>and Trig Functions (</a:t>
            </a:r>
            <a:r>
              <a:rPr lang="en-US" dirty="0" smtClean="0">
                <a:solidFill>
                  <a:schemeClr val="tx2"/>
                </a:solidFill>
              </a:rPr>
              <a:t>DAX)</a:t>
            </a:r>
            <a:r>
              <a:rPr lang="en-US" altLang="en-US" dirty="0">
                <a:solidFill>
                  <a:schemeClr val="tx2"/>
                </a:solidFill>
              </a:rPr>
              <a:t> </a:t>
            </a:r>
            <a:endParaRPr lang="en-US" altLang="en-US" dirty="0" smtClean="0">
              <a:solidFill>
                <a:schemeClr val="tx2"/>
              </a:solidFill>
            </a:endParaRPr>
          </a:p>
          <a:p>
            <a:pPr marL="742950" lvl="1" indent="-285750">
              <a:buFont typeface="Arial" panose="020B0604020202020204" pitchFamily="34" charset="0"/>
              <a:buChar char="•"/>
            </a:pPr>
            <a:r>
              <a:rPr lang="en-US" sz="1600" dirty="0" smtClean="0">
                <a:hlinkClick r:id="rId10"/>
              </a:rPr>
              <a:t>SUMX </a:t>
            </a:r>
            <a:r>
              <a:rPr lang="en-US" sz="1600" dirty="0">
                <a:hlinkClick r:id="rId10"/>
              </a:rPr>
              <a:t>Function (DAX)</a:t>
            </a:r>
            <a:r>
              <a:rPr lang="en-US" sz="1600" dirty="0"/>
              <a:t>, </a:t>
            </a:r>
            <a:r>
              <a:rPr lang="en-US" sz="1600" dirty="0">
                <a:hlinkClick r:id="rId11"/>
              </a:rPr>
              <a:t>DIVIDE Function (DAX</a:t>
            </a:r>
            <a:r>
              <a:rPr lang="en-US" sz="1600" dirty="0" smtClean="0">
                <a:hlinkClick r:id="rId11"/>
              </a:rPr>
              <a:t>)</a:t>
            </a:r>
            <a:r>
              <a:rPr lang="en-US" sz="1600" dirty="0" smtClean="0"/>
              <a:t/>
            </a:r>
            <a:br>
              <a:rPr lang="en-US" sz="1600" dirty="0" smtClean="0"/>
            </a:br>
            <a:endParaRPr lang="en-US" sz="1600" dirty="0"/>
          </a:p>
          <a:p>
            <a:pPr marL="285750" indent="-285750">
              <a:buFont typeface="Arial" panose="020B0604020202020204" pitchFamily="34" charset="0"/>
              <a:buChar char="•"/>
            </a:pPr>
            <a:r>
              <a:rPr lang="en-US" dirty="0" smtClean="0">
                <a:solidFill>
                  <a:schemeClr val="tx2"/>
                </a:solidFill>
              </a:rPr>
              <a:t>Statistical </a:t>
            </a:r>
            <a:r>
              <a:rPr lang="en-US" dirty="0">
                <a:solidFill>
                  <a:schemeClr val="tx2"/>
                </a:solidFill>
              </a:rPr>
              <a:t>Functions (DAX</a:t>
            </a:r>
            <a:r>
              <a:rPr lang="en-US" dirty="0" smtClean="0">
                <a:solidFill>
                  <a:schemeClr val="tx2"/>
                </a:solidFill>
              </a:rPr>
              <a:t>)</a:t>
            </a:r>
            <a:r>
              <a:rPr lang="en-US" altLang="en-US" dirty="0">
                <a:solidFill>
                  <a:schemeClr val="tx2"/>
                </a:solidFill>
              </a:rPr>
              <a:t> </a:t>
            </a:r>
            <a:endParaRPr lang="en-US" altLang="en-US" dirty="0" smtClean="0">
              <a:solidFill>
                <a:schemeClr val="tx2"/>
              </a:solidFill>
            </a:endParaRPr>
          </a:p>
          <a:p>
            <a:pPr marL="742950" lvl="1" indent="-285750">
              <a:buFont typeface="Arial" panose="020B0604020202020204" pitchFamily="34" charset="0"/>
              <a:buChar char="•"/>
            </a:pPr>
            <a:r>
              <a:rPr lang="en-US" sz="1600" dirty="0" smtClean="0">
                <a:hlinkClick r:id="rId12"/>
              </a:rPr>
              <a:t>AVERAGEA </a:t>
            </a:r>
            <a:r>
              <a:rPr lang="en-US" sz="1600" dirty="0">
                <a:hlinkClick r:id="rId12"/>
              </a:rPr>
              <a:t>Function (DAX)</a:t>
            </a:r>
            <a:r>
              <a:rPr lang="en-US" sz="1600" dirty="0"/>
              <a:t>, </a:t>
            </a:r>
            <a:r>
              <a:rPr lang="en-US" sz="1600" dirty="0">
                <a:hlinkClick r:id="rId13"/>
              </a:rPr>
              <a:t>COUNTAX Function (DAX)</a:t>
            </a:r>
            <a:r>
              <a:rPr lang="en-US" sz="1600" dirty="0"/>
              <a:t>, </a:t>
            </a:r>
            <a:r>
              <a:rPr lang="en-US" sz="1600" dirty="0">
                <a:hlinkClick r:id="rId14"/>
              </a:rPr>
              <a:t>RANKX Function (DAX)</a:t>
            </a:r>
            <a:endParaRPr lang="en-US" sz="1600" dirty="0"/>
          </a:p>
        </p:txBody>
      </p:sp>
    </p:spTree>
    <p:extLst>
      <p:ext uri="{BB962C8B-B14F-4D97-AF65-F5344CB8AC3E}">
        <p14:creationId xmlns:p14="http://schemas.microsoft.com/office/powerpoint/2010/main" val="33306725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76</a:t>
            </a:fld>
            <a:endParaRPr lang="en-US" dirty="0"/>
          </a:p>
        </p:txBody>
      </p:sp>
      <p:sp>
        <p:nvSpPr>
          <p:cNvPr id="3" name="Title 2"/>
          <p:cNvSpPr>
            <a:spLocks noGrp="1"/>
          </p:cNvSpPr>
          <p:nvPr>
            <p:ph type="title"/>
          </p:nvPr>
        </p:nvSpPr>
        <p:spPr/>
        <p:txBody>
          <a:bodyPr/>
          <a:lstStyle/>
          <a:p>
            <a:r>
              <a:rPr lang="en-US" dirty="0" smtClean="0"/>
              <a:t>Navigation Functions</a:t>
            </a:r>
            <a:endParaRPr lang="en-US" dirty="0"/>
          </a:p>
        </p:txBody>
      </p:sp>
      <p:sp>
        <p:nvSpPr>
          <p:cNvPr id="4" name="TextBox 3"/>
          <p:cNvSpPr txBox="1"/>
          <p:nvPr/>
        </p:nvSpPr>
        <p:spPr>
          <a:xfrm>
            <a:off x="526596" y="1255463"/>
            <a:ext cx="5678261" cy="1209690"/>
          </a:xfrm>
          <a:prstGeom prst="rect">
            <a:avLst/>
          </a:prstGeom>
          <a:noFill/>
        </p:spPr>
        <p:txBody>
          <a:bodyPr wrap="square" rtlCol="0">
            <a:spAutoFit/>
          </a:bodyPr>
          <a:lstStyle/>
          <a:p>
            <a:pPr defTabSz="468904">
              <a:spcBef>
                <a:spcPct val="0"/>
              </a:spcBef>
            </a:pPr>
            <a:r>
              <a:rPr lang="en-US" sz="2461" b="1" dirty="0">
                <a:solidFill>
                  <a:srgbClr val="0099CC"/>
                </a:solidFill>
                <a:latin typeface="+mj-lt"/>
                <a:ea typeface="+mj-ea"/>
                <a:cs typeface="Calibri" panose="020F0502020204030204" pitchFamily="34" charset="0"/>
              </a:rPr>
              <a:t>Related</a:t>
            </a:r>
          </a:p>
          <a:p>
            <a:pPr marL="285750" indent="-285750">
              <a:buFont typeface="Arial" panose="020B0604020202020204" pitchFamily="34" charset="0"/>
              <a:buChar char="•"/>
            </a:pPr>
            <a:r>
              <a:rPr lang="en-US" sz="1600" dirty="0" smtClean="0">
                <a:solidFill>
                  <a:schemeClr val="tx2"/>
                </a:solidFill>
              </a:rPr>
              <a:t>Follows </a:t>
            </a:r>
            <a:r>
              <a:rPr lang="en-US" sz="1600" dirty="0">
                <a:solidFill>
                  <a:schemeClr val="tx2"/>
                </a:solidFill>
              </a:rPr>
              <a:t>the relationships and returns the value of a column</a:t>
            </a:r>
          </a:p>
          <a:p>
            <a:pPr marL="285750" indent="-285750">
              <a:buFont typeface="Arial" panose="020B0604020202020204" pitchFamily="34" charset="0"/>
              <a:buChar char="•"/>
            </a:pPr>
            <a:r>
              <a:rPr lang="en-US" sz="1600" dirty="0">
                <a:solidFill>
                  <a:schemeClr val="tx2"/>
                </a:solidFill>
              </a:rPr>
              <a:t>Single value as a result</a:t>
            </a:r>
          </a:p>
        </p:txBody>
      </p:sp>
      <p:sp>
        <p:nvSpPr>
          <p:cNvPr id="5" name="TextBox 4"/>
          <p:cNvSpPr txBox="1"/>
          <p:nvPr/>
        </p:nvSpPr>
        <p:spPr>
          <a:xfrm>
            <a:off x="526596" y="2783094"/>
            <a:ext cx="5678261" cy="963469"/>
          </a:xfrm>
          <a:prstGeom prst="rect">
            <a:avLst/>
          </a:prstGeom>
          <a:noFill/>
        </p:spPr>
        <p:txBody>
          <a:bodyPr wrap="square" rtlCol="0">
            <a:spAutoFit/>
          </a:bodyPr>
          <a:lstStyle/>
          <a:p>
            <a:pPr defTabSz="468904">
              <a:spcBef>
                <a:spcPct val="0"/>
              </a:spcBef>
            </a:pPr>
            <a:r>
              <a:rPr lang="en-US" sz="2461" b="1" dirty="0" err="1" smtClean="0">
                <a:solidFill>
                  <a:srgbClr val="0099CC"/>
                </a:solidFill>
                <a:latin typeface="+mj-lt"/>
                <a:ea typeface="+mj-ea"/>
                <a:cs typeface="Calibri" panose="020F0502020204030204" pitchFamily="34" charset="0"/>
              </a:rPr>
              <a:t>RelatedTable</a:t>
            </a:r>
            <a:endParaRPr lang="en-US" sz="2461" b="1" dirty="0">
              <a:solidFill>
                <a:srgbClr val="0099CC"/>
              </a:solidFill>
              <a:latin typeface="+mj-lt"/>
              <a:ea typeface="+mj-ea"/>
              <a:cs typeface="Calibri" panose="020F0502020204030204" pitchFamily="34" charset="0"/>
            </a:endParaRPr>
          </a:p>
          <a:p>
            <a:pPr marL="285750" indent="-285750">
              <a:buFont typeface="Arial" panose="020B0604020202020204" pitchFamily="34" charset="0"/>
              <a:buChar char="•"/>
            </a:pPr>
            <a:r>
              <a:rPr lang="en-US" sz="1600" dirty="0">
                <a:solidFill>
                  <a:schemeClr val="tx2"/>
                </a:solidFill>
              </a:rPr>
              <a:t>Follows relationships and returns all the rows in relationship with the current row value.</a:t>
            </a:r>
          </a:p>
        </p:txBody>
      </p:sp>
      <p:pic>
        <p:nvPicPr>
          <p:cNvPr id="6" name="Picture 5">
            <a:extLst>
              <a:ext uri="{FF2B5EF4-FFF2-40B4-BE49-F238E27FC236}">
                <a16:creationId xmlns:a16="http://schemas.microsoft.com/office/drawing/2014/main" id="{C80D6AC6-522C-4863-88E7-9DAF23557DCC}"/>
              </a:ext>
            </a:extLst>
          </p:cNvPr>
          <p:cNvPicPr>
            <a:picLocks noChangeAspect="1"/>
          </p:cNvPicPr>
          <p:nvPr/>
        </p:nvPicPr>
        <p:blipFill>
          <a:blip r:embed="rId2"/>
          <a:stretch>
            <a:fillRect/>
          </a:stretch>
        </p:blipFill>
        <p:spPr>
          <a:xfrm>
            <a:off x="5716817" y="1255463"/>
            <a:ext cx="6166766" cy="4133368"/>
          </a:xfrm>
          <a:prstGeom prst="rect">
            <a:avLst/>
          </a:prstGeom>
        </p:spPr>
      </p:pic>
    </p:spTree>
    <p:extLst>
      <p:ext uri="{BB962C8B-B14F-4D97-AF65-F5344CB8AC3E}">
        <p14:creationId xmlns:p14="http://schemas.microsoft.com/office/powerpoint/2010/main" val="220738201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77</a:t>
            </a:fld>
            <a:endParaRPr lang="en-US" dirty="0"/>
          </a:p>
        </p:txBody>
      </p:sp>
      <p:sp>
        <p:nvSpPr>
          <p:cNvPr id="3" name="Title 2"/>
          <p:cNvSpPr>
            <a:spLocks noGrp="1"/>
          </p:cNvSpPr>
          <p:nvPr>
            <p:ph type="title"/>
          </p:nvPr>
        </p:nvSpPr>
        <p:spPr/>
        <p:txBody>
          <a:bodyPr/>
          <a:lstStyle/>
          <a:p>
            <a:r>
              <a:rPr lang="en-US" dirty="0" smtClean="0"/>
              <a:t>Context</a:t>
            </a:r>
            <a:r>
              <a:rPr lang="en-US" dirty="0"/>
              <a:t/>
            </a:r>
            <a:br>
              <a:rPr lang="en-US" dirty="0"/>
            </a:br>
            <a:endParaRPr lang="en-US" dirty="0"/>
          </a:p>
        </p:txBody>
      </p:sp>
      <p:sp>
        <p:nvSpPr>
          <p:cNvPr id="5" name="TextBox 4"/>
          <p:cNvSpPr txBox="1"/>
          <p:nvPr/>
        </p:nvSpPr>
        <p:spPr>
          <a:xfrm>
            <a:off x="657225" y="937522"/>
            <a:ext cx="10287000"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solidFill>
              </a:rPr>
              <a:t>Context is one of the most important DAX concepts to understand. There are two types of context in DAX; row context and filter context. We’ll first look at row context.</a:t>
            </a:r>
          </a:p>
          <a:p>
            <a:pPr marL="285750" indent="-285750">
              <a:buFont typeface="Arial" panose="020B0604020202020204" pitchFamily="34" charset="0"/>
              <a:buChar char="•"/>
            </a:pPr>
            <a:endParaRPr lang="en-US" sz="1600" dirty="0"/>
          </a:p>
          <a:p>
            <a:r>
              <a:rPr lang="en-US" sz="1600" b="1" dirty="0">
                <a:solidFill>
                  <a:schemeClr val="tx2"/>
                </a:solidFill>
              </a:rPr>
              <a:t>Row context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solidFill>
                  <a:schemeClr val="tx2"/>
                </a:solidFill>
              </a:rPr>
              <a:t>Row context is most easily thought of as the current row. It applies whenever a formula has a function that applies filters to identify a single row in a table. The function will inherently apply a row context for each row of the table over which it is filtering. This type of row context most often applies to measures.</a:t>
            </a:r>
          </a:p>
          <a:p>
            <a:pPr marL="285750" indent="-285750">
              <a:buFont typeface="Arial" panose="020B0604020202020204" pitchFamily="34" charset="0"/>
              <a:buChar char="•"/>
            </a:pPr>
            <a:endParaRPr lang="en-US" sz="1600" dirty="0"/>
          </a:p>
          <a:p>
            <a:r>
              <a:rPr lang="en-US" sz="1600" b="1" dirty="0" smtClean="0">
                <a:solidFill>
                  <a:schemeClr val="tx2"/>
                </a:solidFill>
              </a:rPr>
              <a:t>Filter context (E.g. </a:t>
            </a:r>
            <a:r>
              <a:rPr lang="en-US" sz="1600" dirty="0">
                <a:solidFill>
                  <a:schemeClr val="tx2"/>
                </a:solidFill>
              </a:rPr>
              <a:t>ALL, RELATED, FILTER, CALCULATE</a:t>
            </a:r>
            <a:r>
              <a:rPr lang="en-US" sz="1600" b="1" dirty="0" smtClean="0">
                <a:solidFill>
                  <a:schemeClr val="tx2"/>
                </a:solidFill>
              </a:rPr>
              <a:t>)</a:t>
            </a:r>
          </a:p>
          <a:p>
            <a:endParaRPr lang="en-US" sz="1600" b="1" dirty="0" smtClean="0"/>
          </a:p>
          <a:p>
            <a:pPr marL="285750" indent="-285750">
              <a:buFont typeface="Arial" panose="020B0604020202020204" pitchFamily="34" charset="0"/>
              <a:buChar char="•"/>
            </a:pPr>
            <a:r>
              <a:rPr lang="en-US" sz="1600" dirty="0">
                <a:solidFill>
                  <a:schemeClr val="tx2"/>
                </a:solidFill>
              </a:rPr>
              <a:t>Filter context doesn’t exist in-place of row context; rather, it applies in addition to row context. For example, to further narrow down the values to include in a calculation, you can apply a filter context which not only specifies the row context, but also specifies only a particular value (filter) in that row context.</a:t>
            </a:r>
          </a:p>
        </p:txBody>
      </p:sp>
    </p:spTree>
    <p:extLst>
      <p:ext uri="{BB962C8B-B14F-4D97-AF65-F5344CB8AC3E}">
        <p14:creationId xmlns:p14="http://schemas.microsoft.com/office/powerpoint/2010/main" val="9121353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78</a:t>
            </a:fld>
            <a:endParaRPr lang="en-US" dirty="0"/>
          </a:p>
        </p:txBody>
      </p:sp>
      <p:sp>
        <p:nvSpPr>
          <p:cNvPr id="3" name="Title 2"/>
          <p:cNvSpPr>
            <a:spLocks noGrp="1"/>
          </p:cNvSpPr>
          <p:nvPr>
            <p:ph type="title"/>
          </p:nvPr>
        </p:nvSpPr>
        <p:spPr/>
        <p:txBody>
          <a:bodyPr/>
          <a:lstStyle/>
          <a:p>
            <a:r>
              <a:rPr lang="en-US" dirty="0" smtClean="0"/>
              <a:t>Filter Context</a:t>
            </a:r>
            <a:r>
              <a:rPr lang="en-US" dirty="0"/>
              <a:t/>
            </a:r>
            <a:br>
              <a:rPr lang="en-US" dirty="0"/>
            </a:br>
            <a:endParaRPr lang="en-US" dirty="0"/>
          </a:p>
        </p:txBody>
      </p:sp>
      <p:sp>
        <p:nvSpPr>
          <p:cNvPr id="5" name="TextBox 4"/>
          <p:cNvSpPr txBox="1"/>
          <p:nvPr/>
        </p:nvSpPr>
        <p:spPr>
          <a:xfrm>
            <a:off x="657224" y="667635"/>
            <a:ext cx="4940011" cy="3539430"/>
          </a:xfrm>
          <a:prstGeom prst="rect">
            <a:avLst/>
          </a:prstGeom>
          <a:noFill/>
        </p:spPr>
        <p:txBody>
          <a:bodyPr wrap="square" rtlCol="0">
            <a:spAutoFit/>
          </a:bodyPr>
          <a:lstStyle/>
          <a:p>
            <a:r>
              <a:rPr lang="en-US" sz="1600" dirty="0" smtClean="0">
                <a:solidFill>
                  <a:schemeClr val="tx2"/>
                </a:solidFill>
              </a:rPr>
              <a:t>This formula includes the following syntax elements:</a:t>
            </a:r>
          </a:p>
          <a:p>
            <a:endParaRPr lang="en-US" sz="1600" dirty="0" smtClean="0">
              <a:solidFill>
                <a:schemeClr val="tx2"/>
              </a:solidFill>
            </a:endParaRPr>
          </a:p>
          <a:p>
            <a:r>
              <a:rPr lang="en-US" sz="1600" dirty="0" smtClean="0">
                <a:solidFill>
                  <a:schemeClr val="tx2"/>
                </a:solidFill>
              </a:rPr>
              <a:t>A</a:t>
            </a:r>
            <a:r>
              <a:rPr lang="en-US" sz="1600" dirty="0">
                <a:solidFill>
                  <a:schemeClr val="tx2"/>
                </a:solidFill>
              </a:rPr>
              <a:t>. The measure name Store Sales</a:t>
            </a:r>
            <a:r>
              <a:rPr lang="en-US" sz="1600" dirty="0" smtClean="0">
                <a:solidFill>
                  <a:schemeClr val="tx2"/>
                </a:solidFill>
              </a:rPr>
              <a:t>.</a:t>
            </a:r>
          </a:p>
          <a:p>
            <a:endParaRPr lang="en-US" sz="1600" dirty="0">
              <a:solidFill>
                <a:schemeClr val="tx2"/>
              </a:solidFill>
            </a:endParaRPr>
          </a:p>
          <a:p>
            <a:r>
              <a:rPr lang="en-US" sz="1600" dirty="0">
                <a:solidFill>
                  <a:schemeClr val="tx2"/>
                </a:solidFill>
              </a:rPr>
              <a:t>B. The equals sign operator (=) indicates the beginning of the formula</a:t>
            </a:r>
            <a:r>
              <a:rPr lang="en-US" sz="1600" dirty="0" smtClean="0">
                <a:solidFill>
                  <a:schemeClr val="tx2"/>
                </a:solidFill>
              </a:rPr>
              <a:t>.</a:t>
            </a:r>
          </a:p>
          <a:p>
            <a:endParaRPr lang="en-US" sz="1600" dirty="0">
              <a:solidFill>
                <a:schemeClr val="tx2"/>
              </a:solidFill>
            </a:endParaRPr>
          </a:p>
          <a:p>
            <a:r>
              <a:rPr lang="en-US" sz="1600" dirty="0">
                <a:solidFill>
                  <a:schemeClr val="tx2"/>
                </a:solidFill>
              </a:rPr>
              <a:t>C. The CALCULATE function evaluates an expression, as an argument, in a context that is modified by the specified filters.</a:t>
            </a: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a:p>
            <a:endParaRPr lang="en-US" sz="1600" dirty="0">
              <a:solidFill>
                <a:schemeClr val="tx2"/>
              </a:solidFill>
            </a:endParaRPr>
          </a:p>
        </p:txBody>
      </p:sp>
      <p:pic>
        <p:nvPicPr>
          <p:cNvPr id="4" name="Picture 3"/>
          <p:cNvPicPr>
            <a:picLocks noChangeAspect="1"/>
          </p:cNvPicPr>
          <p:nvPr/>
        </p:nvPicPr>
        <p:blipFill>
          <a:blip r:embed="rId2"/>
          <a:stretch>
            <a:fillRect/>
          </a:stretch>
        </p:blipFill>
        <p:spPr>
          <a:xfrm>
            <a:off x="5043055" y="1369346"/>
            <a:ext cx="6095237" cy="1318405"/>
          </a:xfrm>
          <a:prstGeom prst="rect">
            <a:avLst/>
          </a:prstGeom>
        </p:spPr>
      </p:pic>
      <p:sp>
        <p:nvSpPr>
          <p:cNvPr id="6" name="TextBox 5"/>
          <p:cNvSpPr txBox="1"/>
          <p:nvPr/>
        </p:nvSpPr>
        <p:spPr>
          <a:xfrm>
            <a:off x="657224" y="2972947"/>
            <a:ext cx="11035249" cy="3046988"/>
          </a:xfrm>
          <a:prstGeom prst="rect">
            <a:avLst/>
          </a:prstGeom>
          <a:noFill/>
        </p:spPr>
        <p:txBody>
          <a:bodyPr wrap="square" rtlCol="0">
            <a:spAutoFit/>
          </a:bodyPr>
          <a:lstStyle/>
          <a:p>
            <a:endParaRPr lang="en-US" sz="1600" dirty="0" smtClean="0">
              <a:solidFill>
                <a:schemeClr val="tx2"/>
              </a:solidFill>
            </a:endParaRPr>
          </a:p>
          <a:p>
            <a:r>
              <a:rPr lang="en-US" sz="1600" dirty="0" smtClean="0">
                <a:solidFill>
                  <a:schemeClr val="tx2"/>
                </a:solidFill>
              </a:rPr>
              <a:t>D</a:t>
            </a:r>
            <a:r>
              <a:rPr lang="en-US" sz="1600" dirty="0">
                <a:solidFill>
                  <a:schemeClr val="tx2"/>
                </a:solidFill>
              </a:rPr>
              <a:t>. Parenthesis () surround an expression containing one or more arguments</a:t>
            </a:r>
            <a:r>
              <a:rPr lang="en-US" sz="1600" dirty="0" smtClean="0">
                <a:solidFill>
                  <a:schemeClr val="tx2"/>
                </a:solidFill>
              </a:rPr>
              <a:t>.</a:t>
            </a:r>
          </a:p>
          <a:p>
            <a:endParaRPr lang="en-US" sz="1600" dirty="0">
              <a:solidFill>
                <a:schemeClr val="tx2"/>
              </a:solidFill>
            </a:endParaRPr>
          </a:p>
          <a:p>
            <a:r>
              <a:rPr lang="en-US" sz="1600" dirty="0">
                <a:solidFill>
                  <a:schemeClr val="tx2"/>
                </a:solidFill>
              </a:rPr>
              <a:t>E. A measure [Total Sales] in the same table as an expression. The Total Sales measure has the formula: =SUM(Sales[</a:t>
            </a:r>
            <a:r>
              <a:rPr lang="en-US" sz="1600" dirty="0" err="1">
                <a:solidFill>
                  <a:schemeClr val="tx2"/>
                </a:solidFill>
              </a:rPr>
              <a:t>SalesAmount</a:t>
            </a:r>
            <a:r>
              <a:rPr lang="en-US" sz="1600" dirty="0" smtClean="0">
                <a:solidFill>
                  <a:schemeClr val="tx2"/>
                </a:solidFill>
              </a:rPr>
              <a:t>]).</a:t>
            </a:r>
          </a:p>
          <a:p>
            <a:endParaRPr lang="en-US" sz="1600" dirty="0">
              <a:solidFill>
                <a:schemeClr val="tx2"/>
              </a:solidFill>
            </a:endParaRPr>
          </a:p>
          <a:p>
            <a:r>
              <a:rPr lang="en-US" sz="1600" dirty="0">
                <a:solidFill>
                  <a:schemeClr val="tx2"/>
                </a:solidFill>
              </a:rPr>
              <a:t>F. A comma (,) separates the first expression argument from the filter argument</a:t>
            </a:r>
            <a:r>
              <a:rPr lang="en-US" sz="1600" dirty="0" smtClean="0">
                <a:solidFill>
                  <a:schemeClr val="tx2"/>
                </a:solidFill>
              </a:rPr>
              <a:t>.</a:t>
            </a:r>
          </a:p>
          <a:p>
            <a:endParaRPr lang="en-US" sz="1600" dirty="0">
              <a:solidFill>
                <a:schemeClr val="tx2"/>
              </a:solidFill>
            </a:endParaRPr>
          </a:p>
          <a:p>
            <a:r>
              <a:rPr lang="en-US" sz="1600" dirty="0">
                <a:solidFill>
                  <a:schemeClr val="tx2"/>
                </a:solidFill>
              </a:rPr>
              <a:t>G. The fully qualified referenced column, Channel[</a:t>
            </a:r>
            <a:r>
              <a:rPr lang="en-US" sz="1600" dirty="0" err="1">
                <a:solidFill>
                  <a:schemeClr val="tx2"/>
                </a:solidFill>
              </a:rPr>
              <a:t>ChannelName</a:t>
            </a:r>
            <a:r>
              <a:rPr lang="en-US" sz="1600" dirty="0">
                <a:solidFill>
                  <a:schemeClr val="tx2"/>
                </a:solidFill>
              </a:rPr>
              <a:t>]. This is our row context. Each row in this column specifies a channel: Store, Online, etc</a:t>
            </a:r>
            <a:r>
              <a:rPr lang="en-US" sz="1600" dirty="0" smtClean="0">
                <a:solidFill>
                  <a:schemeClr val="tx2"/>
                </a:solidFill>
              </a:rPr>
              <a:t>.+</a:t>
            </a:r>
          </a:p>
          <a:p>
            <a:endParaRPr lang="en-US" sz="1600" dirty="0">
              <a:solidFill>
                <a:schemeClr val="tx2"/>
              </a:solidFill>
            </a:endParaRPr>
          </a:p>
          <a:p>
            <a:r>
              <a:rPr lang="en-US" sz="1600" dirty="0">
                <a:solidFill>
                  <a:schemeClr val="tx2"/>
                </a:solidFill>
              </a:rPr>
              <a:t>H. The particular value, Store as a filter. This is our filter context.</a:t>
            </a:r>
          </a:p>
        </p:txBody>
      </p:sp>
    </p:spTree>
    <p:extLst>
      <p:ext uri="{BB962C8B-B14F-4D97-AF65-F5344CB8AC3E}">
        <p14:creationId xmlns:p14="http://schemas.microsoft.com/office/powerpoint/2010/main" val="24825318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79</a:t>
            </a:fld>
            <a:endParaRPr lang="en-US" dirty="0"/>
          </a:p>
        </p:txBody>
      </p:sp>
      <p:sp>
        <p:nvSpPr>
          <p:cNvPr id="3" name="Title 2"/>
          <p:cNvSpPr>
            <a:spLocks noGrp="1"/>
          </p:cNvSpPr>
          <p:nvPr>
            <p:ph type="title"/>
          </p:nvPr>
        </p:nvSpPr>
        <p:spPr/>
        <p:txBody>
          <a:bodyPr/>
          <a:lstStyle/>
          <a:p>
            <a:r>
              <a:rPr lang="en-US" dirty="0" smtClean="0"/>
              <a:t>Calculate Function</a:t>
            </a:r>
            <a:endParaRPr lang="en-US" dirty="0"/>
          </a:p>
        </p:txBody>
      </p:sp>
      <p:sp>
        <p:nvSpPr>
          <p:cNvPr id="4" name="TextBox 3"/>
          <p:cNvSpPr txBox="1"/>
          <p:nvPr/>
        </p:nvSpPr>
        <p:spPr>
          <a:xfrm>
            <a:off x="526596" y="1255463"/>
            <a:ext cx="5678261" cy="3046988"/>
          </a:xfrm>
          <a:prstGeom prst="rect">
            <a:avLst/>
          </a:prstGeom>
          <a:noFill/>
        </p:spPr>
        <p:txBody>
          <a:bodyPr wrap="square" rtlCol="0">
            <a:spAutoFit/>
          </a:bodyPr>
          <a:lstStyle/>
          <a:p>
            <a:r>
              <a:rPr lang="en-US" sz="1600" dirty="0">
                <a:solidFill>
                  <a:schemeClr val="tx2"/>
                </a:solidFill>
              </a:rPr>
              <a:t>Apply a filter(s) to an expression</a:t>
            </a:r>
          </a:p>
          <a:p>
            <a:r>
              <a:rPr lang="en-US" sz="1600" dirty="0">
                <a:solidFill>
                  <a:schemeClr val="tx2"/>
                </a:solidFill>
              </a:rPr>
              <a:t>Ratios / Percent of Totals</a:t>
            </a:r>
          </a:p>
          <a:p>
            <a:endParaRPr lang="en-US" sz="1600" dirty="0">
              <a:solidFill>
                <a:schemeClr val="tx2"/>
              </a:solidFill>
            </a:endParaRPr>
          </a:p>
          <a:p>
            <a:r>
              <a:rPr lang="en-US" sz="1600" dirty="0">
                <a:solidFill>
                  <a:schemeClr val="tx2"/>
                </a:solidFill>
              </a:rPr>
              <a:t>CALCULATE(&lt;expression&gt;, &lt;filter1&gt;, &lt;filter2&gt;…)</a:t>
            </a:r>
          </a:p>
          <a:p>
            <a:endParaRPr lang="en-US" sz="1600" dirty="0">
              <a:solidFill>
                <a:schemeClr val="tx2"/>
              </a:solidFill>
            </a:endParaRPr>
          </a:p>
          <a:p>
            <a:r>
              <a:rPr lang="en-US" sz="1600" dirty="0">
                <a:solidFill>
                  <a:schemeClr val="tx2"/>
                </a:solidFill>
              </a:rPr>
              <a:t>Expression – An aggregate</a:t>
            </a:r>
          </a:p>
          <a:p>
            <a:r>
              <a:rPr lang="en-US" sz="1600" dirty="0">
                <a:solidFill>
                  <a:schemeClr val="tx2"/>
                </a:solidFill>
              </a:rPr>
              <a:t>Filter – Override filter context</a:t>
            </a:r>
          </a:p>
          <a:p>
            <a:endParaRPr lang="en-US" sz="1600" dirty="0">
              <a:solidFill>
                <a:schemeClr val="tx2"/>
              </a:solidFill>
            </a:endParaRPr>
          </a:p>
          <a:p>
            <a:r>
              <a:rPr lang="en-US" sz="1600" dirty="0" err="1">
                <a:solidFill>
                  <a:schemeClr val="tx2"/>
                </a:solidFill>
              </a:rPr>
              <a:t>ResellerSales</a:t>
            </a:r>
            <a:r>
              <a:rPr lang="en-US" sz="1600" dirty="0">
                <a:solidFill>
                  <a:schemeClr val="tx2"/>
                </a:solidFill>
              </a:rPr>
              <a:t> = CALCULATE([Total Sales], ‘store’[</a:t>
            </a:r>
            <a:r>
              <a:rPr lang="en-US" sz="1600" dirty="0" err="1">
                <a:solidFill>
                  <a:schemeClr val="tx2"/>
                </a:solidFill>
              </a:rPr>
              <a:t>StoreType</a:t>
            </a:r>
            <a:r>
              <a:rPr lang="en-US" sz="1600" dirty="0">
                <a:solidFill>
                  <a:schemeClr val="tx2"/>
                </a:solidFill>
              </a:rPr>
              <a:t>]=“Reseller”)</a:t>
            </a:r>
          </a:p>
          <a:p>
            <a:endParaRPr lang="en-US" sz="1600" dirty="0">
              <a:solidFill>
                <a:schemeClr val="tx2"/>
              </a:solidFill>
            </a:endParaRPr>
          </a:p>
          <a:p>
            <a:r>
              <a:rPr lang="en-US" sz="1600" dirty="0" err="1">
                <a:solidFill>
                  <a:schemeClr val="tx2"/>
                </a:solidFill>
              </a:rPr>
              <a:t>AllProductSales</a:t>
            </a:r>
            <a:r>
              <a:rPr lang="en-US" sz="1600" dirty="0">
                <a:solidFill>
                  <a:schemeClr val="tx2"/>
                </a:solidFill>
              </a:rPr>
              <a:t> = CALCULATE([Total Sales], ALL(Product))</a:t>
            </a:r>
          </a:p>
        </p:txBody>
      </p:sp>
    </p:spTree>
    <p:extLst>
      <p:ext uri="{BB962C8B-B14F-4D97-AF65-F5344CB8AC3E}">
        <p14:creationId xmlns:p14="http://schemas.microsoft.com/office/powerpoint/2010/main" val="2935664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8</a:t>
            </a:fld>
            <a:endParaRPr lang="en-US" dirty="0"/>
          </a:p>
        </p:txBody>
      </p:sp>
      <p:sp>
        <p:nvSpPr>
          <p:cNvPr id="3" name="Title 2"/>
          <p:cNvSpPr>
            <a:spLocks noGrp="1"/>
          </p:cNvSpPr>
          <p:nvPr>
            <p:ph type="title"/>
          </p:nvPr>
        </p:nvSpPr>
        <p:spPr/>
        <p:txBody>
          <a:bodyPr/>
          <a:lstStyle/>
          <a:p>
            <a:r>
              <a:rPr lang="en-US" dirty="0" smtClean="0"/>
              <a:t>Architecture</a:t>
            </a:r>
            <a:endParaRPr lang="en-US" dirty="0"/>
          </a:p>
        </p:txBody>
      </p:sp>
      <p:pic>
        <p:nvPicPr>
          <p:cNvPr id="88" name="Picture 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79" y="473248"/>
            <a:ext cx="8959657" cy="5753505"/>
          </a:xfrm>
          <a:prstGeom prst="rect">
            <a:avLst/>
          </a:prstGeom>
        </p:spPr>
      </p:pic>
    </p:spTree>
    <p:extLst>
      <p:ext uri="{BB962C8B-B14F-4D97-AF65-F5344CB8AC3E}">
        <p14:creationId xmlns:p14="http://schemas.microsoft.com/office/powerpoint/2010/main" val="16358377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t>9</a:t>
            </a:fld>
            <a:endParaRPr lang="en-US" dirty="0"/>
          </a:p>
        </p:txBody>
      </p:sp>
      <p:sp>
        <p:nvSpPr>
          <p:cNvPr id="3" name="Title 2"/>
          <p:cNvSpPr>
            <a:spLocks noGrp="1"/>
          </p:cNvSpPr>
          <p:nvPr>
            <p:ph type="title"/>
          </p:nvPr>
        </p:nvSpPr>
        <p:spPr/>
        <p:txBody>
          <a:bodyPr/>
          <a:lstStyle/>
          <a:p>
            <a:r>
              <a:rPr lang="en-US" dirty="0" smtClean="0"/>
              <a:t>End-to-End Approach</a:t>
            </a:r>
            <a:endParaRPr lang="en-US" dirty="0"/>
          </a:p>
        </p:txBody>
      </p:sp>
      <p:sp>
        <p:nvSpPr>
          <p:cNvPr id="4" name="Rounded Rectangle 3"/>
          <p:cNvSpPr/>
          <p:nvPr/>
        </p:nvSpPr>
        <p:spPr>
          <a:xfrm>
            <a:off x="771796" y="1619794"/>
            <a:ext cx="2899954" cy="299139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Data Load &amp; Shape</a:t>
            </a:r>
          </a:p>
          <a:p>
            <a:pPr algn="ctr"/>
            <a:endParaRPr lang="en-US" sz="2400" b="1" dirty="0"/>
          </a:p>
          <a:p>
            <a:pPr algn="ctr"/>
            <a:endParaRPr lang="en-US" dirty="0"/>
          </a:p>
          <a:p>
            <a:pPr marL="342900" indent="-342900">
              <a:buAutoNum type="arabicPeriod"/>
            </a:pPr>
            <a:r>
              <a:rPr lang="en-US" dirty="0" smtClean="0"/>
              <a:t>Extract data from data sources</a:t>
            </a:r>
          </a:p>
          <a:p>
            <a:pPr marL="342900" indent="-342900">
              <a:buAutoNum type="arabicPeriod"/>
            </a:pPr>
            <a:r>
              <a:rPr lang="en-US" dirty="0" smtClean="0"/>
              <a:t>Shape the data using Power Query</a:t>
            </a:r>
            <a:endParaRPr lang="en-US" dirty="0"/>
          </a:p>
        </p:txBody>
      </p:sp>
      <p:sp>
        <p:nvSpPr>
          <p:cNvPr id="5" name="Rounded Rectangle 4"/>
          <p:cNvSpPr/>
          <p:nvPr/>
        </p:nvSpPr>
        <p:spPr>
          <a:xfrm>
            <a:off x="4502331" y="1619794"/>
            <a:ext cx="2899954" cy="299139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Data Model</a:t>
            </a:r>
          </a:p>
          <a:p>
            <a:pPr algn="ctr"/>
            <a:endParaRPr lang="en-US" sz="2400" b="1" dirty="0" smtClean="0"/>
          </a:p>
          <a:p>
            <a:pPr algn="ctr"/>
            <a:endParaRPr lang="en-US" dirty="0" smtClean="0"/>
          </a:p>
          <a:p>
            <a:pPr marL="342900" indent="-342900">
              <a:buAutoNum type="arabicPeriod"/>
            </a:pPr>
            <a:r>
              <a:rPr lang="en-US" dirty="0" smtClean="0"/>
              <a:t>Create relationships</a:t>
            </a:r>
          </a:p>
          <a:p>
            <a:pPr marL="342900" indent="-342900">
              <a:buAutoNum type="arabicPeriod"/>
            </a:pPr>
            <a:r>
              <a:rPr lang="en-US" dirty="0" smtClean="0"/>
              <a:t>Build analytical calculations using DAX</a:t>
            </a:r>
            <a:endParaRPr lang="en-US" dirty="0"/>
          </a:p>
        </p:txBody>
      </p:sp>
      <p:sp>
        <p:nvSpPr>
          <p:cNvPr id="6" name="Rounded Rectangle 5"/>
          <p:cNvSpPr/>
          <p:nvPr/>
        </p:nvSpPr>
        <p:spPr>
          <a:xfrm>
            <a:off x="8232866" y="1619794"/>
            <a:ext cx="2899954" cy="2991394"/>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Reports &amp; Dashboards</a:t>
            </a:r>
          </a:p>
          <a:p>
            <a:pPr algn="ctr"/>
            <a:endParaRPr lang="en-US" sz="2400" b="1" dirty="0" smtClean="0"/>
          </a:p>
          <a:p>
            <a:pPr marL="342900" indent="-342900">
              <a:buAutoNum type="arabicPeriod"/>
            </a:pPr>
            <a:r>
              <a:rPr lang="en-US" dirty="0" smtClean="0"/>
              <a:t>Create reports</a:t>
            </a:r>
          </a:p>
          <a:p>
            <a:pPr marL="342900" indent="-342900">
              <a:buAutoNum type="arabicPeriod"/>
            </a:pPr>
            <a:r>
              <a:rPr lang="en-US" dirty="0" smtClean="0"/>
              <a:t>Publish reports</a:t>
            </a:r>
          </a:p>
          <a:p>
            <a:pPr marL="342900" indent="-342900">
              <a:buAutoNum type="arabicPeriod"/>
            </a:pPr>
            <a:r>
              <a:rPr lang="en-US" dirty="0" smtClean="0"/>
              <a:t>Create dashboards</a:t>
            </a:r>
            <a:endParaRPr lang="en-US" dirty="0"/>
          </a:p>
        </p:txBody>
      </p:sp>
      <p:sp>
        <p:nvSpPr>
          <p:cNvPr id="8" name="Right Arrow 7"/>
          <p:cNvSpPr/>
          <p:nvPr/>
        </p:nvSpPr>
        <p:spPr>
          <a:xfrm>
            <a:off x="3801291" y="2926080"/>
            <a:ext cx="535578" cy="33963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7567747" y="2945674"/>
            <a:ext cx="535578" cy="339634"/>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5730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extraClrScheme>
  </a:extraClrSchemeLst>
  <a:extLst>
    <a:ext uri="{05A4C25C-085E-4340-85A3-A5531E510DB2}">
      <thm15:themeFamily xmlns:thm15="http://schemas.microsoft.com/office/thememl/2012/main" name="Theme1" id="{F81A8237-5095-47A7-B84B-1E0E0863FF44}" vid="{39E02A71-CED9-4923-A782-A58D98FFE8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5E6B5EDB47D04CB7A422C684CDA76A" ma:contentTypeVersion="4" ma:contentTypeDescription="Create a new document." ma:contentTypeScope="" ma:versionID="402be65ae8020be9316c7261b8c7aae7">
  <xsd:schema xmlns:xsd="http://www.w3.org/2001/XMLSchema" xmlns:xs="http://www.w3.org/2001/XMLSchema" xmlns:p="http://schemas.microsoft.com/office/2006/metadata/properties" xmlns:ns2="293fde87-4cf0-45ed-b0c6-5edf7bf8b6c2" xmlns:ns3="b219a871-6a24-4fe6-9d91-921b55f8bb39" targetNamespace="http://schemas.microsoft.com/office/2006/metadata/properties" ma:root="true" ma:fieldsID="b265be089b8823dd161db6d4ef755211" ns2:_="" ns3:_="">
    <xsd:import namespace="293fde87-4cf0-45ed-b0c6-5edf7bf8b6c2"/>
    <xsd:import namespace="b219a871-6a24-4fe6-9d91-921b55f8bb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3fde87-4cf0-45ed-b0c6-5edf7bf8b6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219a871-6a24-4fe6-9d91-921b55f8bb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5FD6FC-DC23-4EE4-9C30-F25C01FF7D13}">
  <ds:schemaRefs>
    <ds:schemaRef ds:uri="http://schemas.microsoft.com/sharepoint/v3/contenttype/forms"/>
  </ds:schemaRefs>
</ds:datastoreItem>
</file>

<file path=customXml/itemProps2.xml><?xml version="1.0" encoding="utf-8"?>
<ds:datastoreItem xmlns:ds="http://schemas.openxmlformats.org/officeDocument/2006/customXml" ds:itemID="{57B02B5C-8B4B-4BF4-A0DF-0F67B53C39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3fde87-4cf0-45ed-b0c6-5edf7bf8b6c2"/>
    <ds:schemaRef ds:uri="b219a871-6a24-4fe6-9d91-921b55f8bb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219EC79-62EE-4597-8FB6-20133AA4FC19}">
  <ds:schemaRefs>
    <ds:schemaRef ds:uri="http://schemas.microsoft.com/office/2006/metadata/properties"/>
    <ds:schemaRef ds:uri="293fde87-4cf0-45ed-b0c6-5edf7bf8b6c2"/>
    <ds:schemaRef ds:uri="http://purl.org/dc/terms/"/>
    <ds:schemaRef ds:uri="b219a871-6a24-4fe6-9d91-921b55f8bb39"/>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Theme1</Template>
  <TotalTime>11981</TotalTime>
  <Words>6682</Words>
  <Application>Microsoft Office PowerPoint</Application>
  <PresentationFormat>Widescreen</PresentationFormat>
  <Paragraphs>833</Paragraphs>
  <Slides>79</Slides>
  <Notes>5</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Arial</vt:lpstr>
      <vt:lpstr>Arial (Headings)</vt:lpstr>
      <vt:lpstr>Calibri</vt:lpstr>
      <vt:lpstr>Cambria Math</vt:lpstr>
      <vt:lpstr>Century Gothic</vt:lpstr>
      <vt:lpstr>Segoe UI Condensed</vt:lpstr>
      <vt:lpstr>segoe-ui_bold</vt:lpstr>
      <vt:lpstr>segoe-ui_normal</vt:lpstr>
      <vt:lpstr>Wingdings</vt:lpstr>
      <vt:lpstr>Wingdings 3</vt:lpstr>
      <vt:lpstr>Theme1</vt:lpstr>
      <vt:lpstr>PowerPoint Presentation</vt:lpstr>
      <vt:lpstr>About Trainer</vt:lpstr>
      <vt:lpstr>Why Microsoft BI?</vt:lpstr>
      <vt:lpstr>PowerPoint Presentation</vt:lpstr>
      <vt:lpstr>History</vt:lpstr>
      <vt:lpstr>Excel Based Power BI</vt:lpstr>
      <vt:lpstr>Licensing</vt:lpstr>
      <vt:lpstr>Architecture</vt:lpstr>
      <vt:lpstr>End-to-End Approach</vt:lpstr>
      <vt:lpstr>Overview</vt:lpstr>
      <vt:lpstr>Power BI – Tools and Components</vt:lpstr>
      <vt:lpstr>Power BI Desktop – First View</vt:lpstr>
      <vt:lpstr>Power BI Desktop</vt:lpstr>
      <vt:lpstr>PowerPoint Presentation</vt:lpstr>
      <vt:lpstr>Data sources in Power BI Desktop</vt:lpstr>
      <vt:lpstr>Data Connectivity</vt:lpstr>
      <vt:lpstr>Data Connectivity</vt:lpstr>
      <vt:lpstr>Query Editor </vt:lpstr>
      <vt:lpstr>Query Editor – Column Options</vt:lpstr>
      <vt:lpstr>Data Types in Power BI Desktop</vt:lpstr>
      <vt:lpstr>PowerPoint Presentation</vt:lpstr>
      <vt:lpstr>Common Query Tasks</vt:lpstr>
      <vt:lpstr>Shape and Combine data in Power BI Desktop</vt:lpstr>
      <vt:lpstr>Shape Data</vt:lpstr>
      <vt:lpstr>Combine Data</vt:lpstr>
      <vt:lpstr>PowerPoint Presentation</vt:lpstr>
      <vt:lpstr>Relationships</vt:lpstr>
      <vt:lpstr>Creating Relationships</vt:lpstr>
      <vt:lpstr>Relationship View in Power BI Desktop</vt:lpstr>
      <vt:lpstr>Relationships</vt:lpstr>
      <vt:lpstr>PowerPoint Presentation</vt:lpstr>
      <vt:lpstr>When DAX? </vt:lpstr>
      <vt:lpstr>Purpose of DAX</vt:lpstr>
      <vt:lpstr>PowerPoint Presentation</vt:lpstr>
      <vt:lpstr>Power BI visualizations </vt:lpstr>
      <vt:lpstr>Power BI visualizations </vt:lpstr>
      <vt:lpstr>Power BI visualizations </vt:lpstr>
      <vt:lpstr>Visualization Pane</vt:lpstr>
      <vt:lpstr>Visualization Pane - Fields icon </vt:lpstr>
      <vt:lpstr>Visualization Pane – Format icon</vt:lpstr>
      <vt:lpstr>Visualization Pane</vt:lpstr>
      <vt:lpstr>Visualization Pane – Analytics  icon </vt:lpstr>
      <vt:lpstr>Preview Features </vt:lpstr>
      <vt:lpstr>Visual hierarchies and drill-down behavior </vt:lpstr>
      <vt:lpstr>Drill Through behavior </vt:lpstr>
      <vt:lpstr>Custom Visualizations in Power BI</vt:lpstr>
      <vt:lpstr>Custom Visualizations in Power BI</vt:lpstr>
      <vt:lpstr>Custom visual to a report (Desktop)</vt:lpstr>
      <vt:lpstr>Custom visual to a report (Desktop)</vt:lpstr>
      <vt:lpstr>Bookmark</vt:lpstr>
      <vt:lpstr>Bookmark</vt:lpstr>
      <vt:lpstr>Spotlight</vt:lpstr>
      <vt:lpstr>PowerPoint Presentation</vt:lpstr>
      <vt:lpstr>PowerBI Security (RLS)</vt:lpstr>
      <vt:lpstr>PowerBI Gateway</vt:lpstr>
      <vt:lpstr>PowerPoint Presentation</vt:lpstr>
      <vt:lpstr>PowerBI Administration</vt:lpstr>
      <vt:lpstr>PowerBI Embedded</vt:lpstr>
      <vt:lpstr>PowerPoint Presentation</vt:lpstr>
      <vt:lpstr>Perspectives</vt:lpstr>
      <vt:lpstr>PowerPoint Presentation</vt:lpstr>
      <vt:lpstr>Useful links</vt:lpstr>
      <vt:lpstr>Thank You</vt:lpstr>
      <vt:lpstr>M Query</vt:lpstr>
      <vt:lpstr>M Query - Lists</vt:lpstr>
      <vt:lpstr>Records</vt:lpstr>
      <vt:lpstr>Table</vt:lpstr>
      <vt:lpstr>Functions</vt:lpstr>
      <vt:lpstr>Data Analysis Expressions(DAX) </vt:lpstr>
      <vt:lpstr>Measures in Power BI Desktop</vt:lpstr>
      <vt:lpstr>Calculated columns in Power BI Desktop</vt:lpstr>
      <vt:lpstr>DAX fundamental concepts: Syntax , Functions, and Context. </vt:lpstr>
      <vt:lpstr>Data Analysis Expressions(DAX) </vt:lpstr>
      <vt:lpstr>Functions </vt:lpstr>
      <vt:lpstr>Functions </vt:lpstr>
      <vt:lpstr>Navigation Functions</vt:lpstr>
      <vt:lpstr>Context </vt:lpstr>
      <vt:lpstr>Filter Context </vt:lpstr>
      <vt:lpstr>Calculate Function</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Technology Solutions</dc:title>
  <dc:creator>Balan, Sai Sastha (Cognizant)</dc:creator>
  <cp:lastModifiedBy>Rajendran, Hariharan (Cognizant)</cp:lastModifiedBy>
  <cp:revision>1489</cp:revision>
  <dcterms:created xsi:type="dcterms:W3CDTF">2014-11-17T07:18:15Z</dcterms:created>
  <dcterms:modified xsi:type="dcterms:W3CDTF">2020-11-06T14:25:24Z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0x010100A55E6B5EDB47D04CB7A422C684CDA76A</vt:lpwstr>
  </property>
  <property fmtid="{D5CDD505-2E9C-101B-9397-08002B2CF9AE}" pid="3" name="_dlc_DocIdItemGuid">
    <vt:lpwstr>b19c51ca-5538-4266-bf23-334e2d1b61e6</vt:lpwstr>
  </property>
</Properties>
</file>